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8" r:id="rId1"/>
  </p:sldMasterIdLst>
  <p:notesMasterIdLst>
    <p:notesMasterId r:id="rId18"/>
  </p:notesMasterIdLst>
  <p:sldIdLst>
    <p:sldId id="256" r:id="rId2"/>
    <p:sldId id="277" r:id="rId3"/>
    <p:sldId id="296" r:id="rId4"/>
    <p:sldId id="284" r:id="rId5"/>
    <p:sldId id="303" r:id="rId6"/>
    <p:sldId id="299" r:id="rId7"/>
    <p:sldId id="297" r:id="rId8"/>
    <p:sldId id="285" r:id="rId9"/>
    <p:sldId id="302" r:id="rId10"/>
    <p:sldId id="301" r:id="rId11"/>
    <p:sldId id="300" r:id="rId12"/>
    <p:sldId id="292" r:id="rId13"/>
    <p:sldId id="298" r:id="rId14"/>
    <p:sldId id="286" r:id="rId15"/>
    <p:sldId id="28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00278-4F1A-4483-97A2-ED47D30C4099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9A1A-11E6-4261-98B9-6328E2D3C3D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6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518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392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600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9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8631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59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7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3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95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82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5.12.2015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02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36" y="2362200"/>
            <a:ext cx="9122664" cy="1591183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Matematicko-počítačové modelovanie v biomechanike chrbtice</a:t>
            </a:r>
            <a:endParaRPr lang="sk-SK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190617"/>
            <a:ext cx="8458200" cy="914400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/>
              <a:t>Mária Tješšová</a:t>
            </a:r>
          </a:p>
          <a:p>
            <a:r>
              <a:rPr lang="sk-SK" dirty="0" smtClean="0"/>
              <a:t>Slovenská </a:t>
            </a:r>
            <a:r>
              <a:rPr lang="sk-SK" dirty="0"/>
              <a:t>t</a:t>
            </a:r>
            <a:r>
              <a:rPr lang="sk-SK" dirty="0" smtClean="0"/>
              <a:t>echnická univerzita</a:t>
            </a:r>
          </a:p>
          <a:p>
            <a:r>
              <a:rPr lang="sk-SK" dirty="0" smtClean="0"/>
              <a:t>Katedra matematiky a deskriptívnej geometrie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3400" y="41148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 smtClean="0"/>
              <a:t>MPM seminár</a:t>
            </a:r>
          </a:p>
          <a:p>
            <a:pPr algn="ctr"/>
            <a:r>
              <a:rPr lang="sk-SK" b="1" dirty="0" smtClean="0"/>
              <a:t>Bratislava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04667" cy="342901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model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u hrudného koša 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16927"/>
          <a:stretch>
            <a:fillRect/>
          </a:stretch>
        </p:blipFill>
        <p:spPr bwMode="auto">
          <a:xfrm>
            <a:off x="1601801" y="838200"/>
            <a:ext cx="6885156" cy="534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Rovná spojnica 4"/>
          <p:cNvCxnSpPr/>
          <p:nvPr/>
        </p:nvCxnSpPr>
        <p:spPr>
          <a:xfrm>
            <a:off x="3352800" y="3962400"/>
            <a:ext cx="2933700" cy="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2286000" y="49530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971800" y="45720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3733800" y="4182171"/>
            <a:ext cx="1905000" cy="8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3505200" y="40386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3314700" y="392446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>
            <a:off x="6248400" y="39155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3467100" y="40005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6105811" y="39976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3659889" y="414407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5600700" y="415829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2933700" y="45339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5098205" y="453083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2247900" y="49149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/>
          <p:cNvSpPr/>
          <p:nvPr/>
        </p:nvSpPr>
        <p:spPr>
          <a:xfrm>
            <a:off x="5257800" y="49149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43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609600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Mechanický model 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celej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chrbtice s hrudným košom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7" y="677668"/>
            <a:ext cx="3445107" cy="611428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77668"/>
            <a:ext cx="4880485" cy="60279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990600" y="175160"/>
            <a:ext cx="7704667" cy="386277"/>
          </a:xfrm>
        </p:spPr>
        <p:txBody>
          <a:bodyPr>
            <a:noAutofit/>
          </a:bodyPr>
          <a:lstStyle/>
          <a:p>
            <a:pPr eaLnBrk="1" hangingPunct="1"/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Lamého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rovnice</a:t>
            </a: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 sz="1600">
              <a:latin typeface="Gill Sans MT" pitchFamily="34" charset="-18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 sz="1600">
              <a:latin typeface="Gill Sans MT" pitchFamily="34" charset="-18"/>
            </a:endParaRPr>
          </a:p>
        </p:txBody>
      </p:sp>
      <p:sp>
        <p:nvSpPr>
          <p:cNvPr id="4104" name="BlokTextu 7"/>
          <p:cNvSpPr txBox="1">
            <a:spLocks noChangeArrowheads="1"/>
          </p:cNvSpPr>
          <p:nvPr/>
        </p:nvSpPr>
        <p:spPr bwMode="auto">
          <a:xfrm>
            <a:off x="609600" y="3471564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Lamého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sk-SK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</a:t>
            </a:r>
            <a:r>
              <a:rPr lang="sk-SK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k-SK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690033" y="2057399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k-SK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vektor premiestnení</a:t>
            </a:r>
            <a:endParaRPr lang="sk-SK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000" i="1" baseline="-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k-SK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zložky vektora sily pôsobiacej na jednotku objemu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k-SK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k-SK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Poissonovo</a:t>
            </a:r>
            <a:r>
              <a:rPr lang="sk-SK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číslo</a:t>
            </a:r>
          </a:p>
          <a:p>
            <a:r>
              <a:rPr lang="sk-SK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– </a:t>
            </a:r>
            <a:r>
              <a:rPr lang="sk-SK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Youngov</a:t>
            </a:r>
            <a:r>
              <a:rPr lang="sk-SK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modul pružnosti</a:t>
            </a:r>
            <a:endParaRPr lang="sk-SK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 sz="1600">
              <a:latin typeface="Gill Sans MT" pitchFamily="34" charset="-18"/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 sz="1600">
              <a:latin typeface="Gill Sans MT" pitchFamily="34" charset="-1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1265"/>
              </p:ext>
            </p:extLst>
          </p:nvPr>
        </p:nvGraphicFramePr>
        <p:xfrm>
          <a:off x="2366963" y="884238"/>
          <a:ext cx="4953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Rovnica" r:id="rId3" imgW="1892160" imgH="431640" progId="Equation.3">
                  <p:embed/>
                </p:oleObj>
              </mc:Choice>
              <mc:Fallback>
                <p:oleObj name="Rovnica" r:id="rId3" imgW="1892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884238"/>
                        <a:ext cx="49530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0"/>
          <p:cNvGraphicFramePr>
            <a:graphicFrameLocks noChangeAspect="1"/>
          </p:cNvGraphicFramePr>
          <p:nvPr/>
        </p:nvGraphicFramePr>
        <p:xfrm>
          <a:off x="685800" y="4876800"/>
          <a:ext cx="2667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Rovnica" r:id="rId5" imgW="1180800" imgH="419040" progId="Equation.3">
                  <p:embed/>
                </p:oleObj>
              </mc:Choice>
              <mc:Fallback>
                <p:oleObj name="Rovnica" r:id="rId5" imgW="1180800" imgH="419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6800"/>
                        <a:ext cx="26670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53729"/>
              </p:ext>
            </p:extLst>
          </p:nvPr>
        </p:nvGraphicFramePr>
        <p:xfrm>
          <a:off x="685800" y="3962400"/>
          <a:ext cx="19050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Rovnica" r:id="rId7" imgW="799920" imgH="419040" progId="Equation.3">
                  <p:embed/>
                </p:oleObj>
              </mc:Choice>
              <mc:Fallback>
                <p:oleObj name="Rovnica" r:id="rId7" imgW="799920" imgH="419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19050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418"/>
              </p:ext>
            </p:extLst>
          </p:nvPr>
        </p:nvGraphicFramePr>
        <p:xfrm>
          <a:off x="5342467" y="3215261"/>
          <a:ext cx="3352800" cy="303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096">
                <a:tc>
                  <a:txBody>
                    <a:bodyPr/>
                    <a:lstStyle/>
                    <a:p>
                      <a:pPr algn="ctr"/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5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Kortikálna</a:t>
                      </a:r>
                      <a:r>
                        <a:rPr lang="sk-SK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kosť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Spongiózna</a:t>
                      </a:r>
                      <a:r>
                        <a:rPr lang="sk-SK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kosť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Endplate</a:t>
                      </a:r>
                      <a:r>
                        <a:rPr lang="sk-SK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kosť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Endplate</a:t>
                      </a:r>
                      <a:r>
                        <a:rPr lang="sk-SK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-pružný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Nucleus</a:t>
                      </a:r>
                      <a:r>
                        <a:rPr lang="sk-SK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pulposus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Anulus</a:t>
                      </a:r>
                      <a:r>
                        <a:rPr lang="sk-SK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fibrosus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sk-SK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298536"/>
            <a:ext cx="7704667" cy="301822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Okrajové podmienky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textu 3"/>
          <p:cNvSpPr txBox="1">
            <a:spLocks/>
          </p:cNvSpPr>
          <p:nvPr/>
        </p:nvSpPr>
        <p:spPr>
          <a:xfrm>
            <a:off x="809244" y="743953"/>
            <a:ext cx="2971800" cy="1066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DejaVu Sans" pitchFamily="2"/>
                <a:cs typeface="Times New Roman" pitchFamily="18" charset="0"/>
              </a:rPr>
              <a:t>Rovnomerné zaťaženie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DejaVu Sans" pitchFamily="2"/>
                <a:cs typeface="Times New Roman" pitchFamily="18" charset="0"/>
              </a:rPr>
              <a:t>: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DejaVu Sans" pitchFamily="2"/>
                <a:cs typeface="Times New Roman" pitchFamily="18" charset="0"/>
              </a:rPr>
              <a:t>Sedenie alebo státie vzpriamene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sp>
        <p:nvSpPr>
          <p:cNvPr id="7" name="BlokTextu 12"/>
          <p:cNvSpPr txBox="1">
            <a:spLocks noChangeArrowheads="1"/>
          </p:cNvSpPr>
          <p:nvPr/>
        </p:nvSpPr>
        <p:spPr bwMode="auto">
          <a:xfrm>
            <a:off x="800100" y="1795441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Okrajové podmienky:</a:t>
            </a:r>
            <a:endParaRPr lang="sk-SK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ĺžnik 14"/>
          <p:cNvSpPr>
            <a:spLocks noChangeArrowheads="1"/>
          </p:cNvSpPr>
          <p:nvPr/>
        </p:nvSpPr>
        <p:spPr bwMode="auto">
          <a:xfrm>
            <a:off x="809244" y="2227724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baseline="-25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=0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=0</a:t>
            </a:r>
          </a:p>
          <a:p>
            <a:r>
              <a:rPr lang="sk-SK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baseline="-25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=0</a:t>
            </a:r>
          </a:p>
        </p:txBody>
      </p:sp>
      <p:sp>
        <p:nvSpPr>
          <p:cNvPr id="9" name="BlokTextu 16"/>
          <p:cNvSpPr txBox="1">
            <a:spLocks noChangeArrowheads="1"/>
          </p:cNvSpPr>
          <p:nvPr/>
        </p:nvSpPr>
        <p:spPr bwMode="auto">
          <a:xfrm>
            <a:off x="2497836" y="2503351"/>
            <a:ext cx="790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10" name="Obdĺžnik 18"/>
          <p:cNvSpPr>
            <a:spLocks noChangeArrowheads="1"/>
          </p:cNvSpPr>
          <p:nvPr/>
        </p:nvSpPr>
        <p:spPr bwMode="auto">
          <a:xfrm>
            <a:off x="721614" y="3323626"/>
            <a:ext cx="4002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=F/</a:t>
            </a:r>
            <a:r>
              <a:rPr lang="sk-SK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plocha (horná podstava </a:t>
            </a:r>
            <a:r>
              <a:rPr lang="sk-SK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stavca)</a:t>
            </a:r>
            <a:endParaRPr lang="sk-SK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avá zložená zátvorka 12"/>
          <p:cNvSpPr/>
          <p:nvPr/>
        </p:nvSpPr>
        <p:spPr>
          <a:xfrm>
            <a:off x="2193036" y="2360506"/>
            <a:ext cx="304800" cy="685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785273"/>
            <a:ext cx="2116957" cy="5876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762000" y="685800"/>
            <a:ext cx="7772400" cy="4572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Napätia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r="70321"/>
          <a:stretch/>
        </p:blipFill>
        <p:spPr>
          <a:xfrm>
            <a:off x="5257800" y="1176338"/>
            <a:ext cx="1518070" cy="53816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r="79172"/>
          <a:stretch/>
        </p:blipFill>
        <p:spPr>
          <a:xfrm>
            <a:off x="7754000" y="1143000"/>
            <a:ext cx="1024360" cy="54149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67952" t="4713" b="68344"/>
          <a:stretch/>
        </p:blipFill>
        <p:spPr>
          <a:xfrm>
            <a:off x="6609393" y="1133475"/>
            <a:ext cx="1656787" cy="153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ĺžnik 7"/>
              <p:cNvSpPr/>
              <p:nvPr/>
            </p:nvSpPr>
            <p:spPr>
              <a:xfrm>
                <a:off x="152400" y="3276600"/>
                <a:ext cx="5486400" cy="137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k-SK" sz="1400" dirty="0"/>
                  <a:t>Vnútorné sily generujú mechanické </a:t>
                </a:r>
                <a:r>
                  <a:rPr lang="sk-SK" sz="1400" dirty="0" smtClean="0"/>
                  <a:t>napätie</a:t>
                </a:r>
                <a:r>
                  <a:rPr lang="en-US" sz="1400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k-SK" sz="1400" b="1" dirty="0" smtClean="0"/>
                  <a:t>von </a:t>
                </a:r>
                <a:r>
                  <a:rPr lang="sk-SK" sz="1400" b="1" dirty="0" err="1"/>
                  <a:t>Missesove</a:t>
                </a:r>
                <a:r>
                  <a:rPr lang="sk-SK" sz="1400" b="1" dirty="0"/>
                  <a:t> napätia </a:t>
                </a:r>
                <a:r>
                  <a:rPr lang="sk-SK" sz="1400" dirty="0"/>
                  <a:t>– napätia potrebné na zmenu tvaru</a:t>
                </a:r>
              </a:p>
              <a:p>
                <a:pPr marL="201168" lvl="1" indent="0">
                  <a:buNone/>
                </a:pPr>
                <a:endParaRPr lang="sk-SK" sz="1400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k-SK" sz="1400" i="1">
                              <a:latin typeface="Cambria Math" panose="02040503050406030204" pitchFamily="18" charset="0"/>
                            </a:rPr>
                            <m:t>𝑒𝑞𝑣</m:t>
                          </m:r>
                        </m:sub>
                      </m:sSub>
                      <m:r>
                        <a:rPr lang="sk-SK" sz="1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k-SK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k-SK" sz="1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k-SK" sz="1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sk-SK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k-SK" sz="1400">
                                      <a:latin typeface="Cambria Math" panose="02040503050406030204" pitchFamily="18" charset="0"/>
                                    </a:rPr>
                                    <m:t>+6(</m:t>
                                  </m:r>
                                  <m:sSubSup>
                                    <m:sSubSupPr>
                                      <m:ctrlP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  <m:sup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sk-SK" sz="1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𝑦𝑧</m:t>
                                      </m:r>
                                    </m:sub>
                                    <m:sup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sk-SK" sz="1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sk-SK" sz="1400" i="1">
                                          <a:latin typeface="Cambria Math" panose="02040503050406030204" pitchFamily="18" charset="0"/>
                                        </a:rPr>
                                        <m:t>𝑥𝑧</m:t>
                                      </m:r>
                                    </m:sub>
                                    <m:sup>
                                      <m:r>
                                        <a:rPr lang="sk-SK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sk-SK" sz="14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sk-SK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sk-SK" sz="1400" dirty="0"/>
              </a:p>
            </p:txBody>
          </p:sp>
        </mc:Choice>
        <mc:Fallback xmlns="">
          <p:sp>
            <p:nvSpPr>
              <p:cNvPr id="8" name="Obdĺž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76600"/>
                <a:ext cx="5486400" cy="1375185"/>
              </a:xfrm>
              <a:prstGeom prst="rect">
                <a:avLst/>
              </a:prstGeom>
              <a:blipFill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09600"/>
            <a:ext cx="7772400" cy="457200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Premiestnenia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r="57520"/>
          <a:stretch/>
        </p:blipFill>
        <p:spPr>
          <a:xfrm>
            <a:off x="6251480" y="1295399"/>
            <a:ext cx="2057400" cy="48006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/>
          <a:srcRect l="70453" t="4565" b="66666"/>
          <a:stretch/>
        </p:blipFill>
        <p:spPr>
          <a:xfrm>
            <a:off x="7433127" y="1371600"/>
            <a:ext cx="1431022" cy="1381124"/>
          </a:xfrm>
          <a:prstGeom prst="rect">
            <a:avLst/>
          </a:prstGeom>
        </p:spPr>
      </p:pic>
      <p:sp>
        <p:nvSpPr>
          <p:cNvPr id="9" name="Šípka nahor 8"/>
          <p:cNvSpPr/>
          <p:nvPr/>
        </p:nvSpPr>
        <p:spPr>
          <a:xfrm>
            <a:off x="8381706" y="5414186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8467725" y="617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881938" y="10117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69303" t="5075" b="68275"/>
          <a:stretch/>
        </p:blipFill>
        <p:spPr>
          <a:xfrm>
            <a:off x="4963114" y="1381124"/>
            <a:ext cx="1485311" cy="136207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3"/>
          <a:srcRect r="69303"/>
          <a:stretch/>
        </p:blipFill>
        <p:spPr>
          <a:xfrm>
            <a:off x="3839254" y="1304924"/>
            <a:ext cx="1392331" cy="4791075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5295859" y="10117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sk-SK" dirty="0"/>
          </a:p>
        </p:txBody>
      </p:sp>
      <p:sp>
        <p:nvSpPr>
          <p:cNvPr id="15" name="Šípka nahor 14"/>
          <p:cNvSpPr/>
          <p:nvPr/>
        </p:nvSpPr>
        <p:spPr>
          <a:xfrm rot="5400000">
            <a:off x="5439069" y="5486399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5486193" y="618571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sk-SK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4"/>
          <a:srcRect l="72138" t="5076" b="69289"/>
          <a:stretch/>
        </p:blipFill>
        <p:spPr>
          <a:xfrm>
            <a:off x="1989852" y="1366063"/>
            <a:ext cx="1508054" cy="1377137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4"/>
          <a:srcRect r="58050"/>
          <a:stretch/>
        </p:blipFill>
        <p:spPr>
          <a:xfrm>
            <a:off x="758455" y="1295400"/>
            <a:ext cx="2039788" cy="4819649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2729571" y="102131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sk-SK" dirty="0"/>
          </a:p>
        </p:txBody>
      </p:sp>
      <p:sp>
        <p:nvSpPr>
          <p:cNvPr id="20" name="Šípka nahor 19"/>
          <p:cNvSpPr/>
          <p:nvPr/>
        </p:nvSpPr>
        <p:spPr>
          <a:xfrm rot="5400000">
            <a:off x="2828718" y="5576112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2790618" y="612856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947127" cy="897466"/>
          </a:xfrm>
        </p:spPr>
        <p:txBody>
          <a:bodyPr>
            <a:normAutofit/>
          </a:bodyPr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8"/>
          <a:stretch/>
        </p:blipFill>
        <p:spPr>
          <a:xfrm>
            <a:off x="3549763" y="1524000"/>
            <a:ext cx="33528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04667" cy="380999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Motivácia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ázok 21" descr="bart2-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838200"/>
            <a:ext cx="2115069" cy="3384110"/>
          </a:xfrm>
          <a:prstGeom prst="rect">
            <a:avLst/>
          </a:prstGeom>
        </p:spPr>
      </p:pic>
      <p:pic>
        <p:nvPicPr>
          <p:cNvPr id="20" name="Obrázok 19" descr="skolioza p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49552"/>
            <a:ext cx="2231172" cy="3733800"/>
          </a:xfrm>
          <a:prstGeom prst="rect">
            <a:avLst/>
          </a:prstGeom>
        </p:spPr>
      </p:pic>
      <p:pic>
        <p:nvPicPr>
          <p:cNvPr id="21" name="Obrázok 20" descr="korze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749552"/>
            <a:ext cx="2800350" cy="37338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19431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90600" y="181439"/>
            <a:ext cx="7704667" cy="398790"/>
          </a:xfrm>
        </p:spPr>
        <p:txBody>
          <a:bodyPr>
            <a:noAutofit/>
          </a:bodyPr>
          <a:lstStyle/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Anatómia pohybového segmentu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864" y="808813"/>
            <a:ext cx="2857500" cy="316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Rovná spojovacia šípka 10"/>
          <p:cNvCxnSpPr/>
          <p:nvPr/>
        </p:nvCxnSpPr>
        <p:spPr>
          <a:xfrm rot="10800000">
            <a:off x="3935108" y="2254157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10800000">
            <a:off x="3866264" y="278755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10800000">
            <a:off x="3866264" y="324475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4552064" y="21017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Stavec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628264" y="2939956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Stavec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628264" y="255895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Platnička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27303" y="4128124"/>
            <a:ext cx="2938961" cy="2286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BlokTextu 13"/>
          <p:cNvSpPr txBox="1"/>
          <p:nvPr/>
        </p:nvSpPr>
        <p:spPr>
          <a:xfrm>
            <a:off x="3904364" y="6106867"/>
            <a:ext cx="2122583" cy="33899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fi-FI" dirty="0">
                <a:latin typeface="Arial" pitchFamily="18"/>
                <a:ea typeface="DejaVu Sans" pitchFamily="2"/>
                <a:cs typeface="DejaVu Sans" pitchFamily="2"/>
              </a:rPr>
              <a:t>Nucleus pulposus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3847928" y="4337610"/>
            <a:ext cx="1796031" cy="33899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fi-FI" dirty="0">
                <a:latin typeface="Arial" pitchFamily="18"/>
                <a:ea typeface="DejaVu Sans" pitchFamily="2"/>
                <a:cs typeface="DejaVu Sans" pitchFamily="2"/>
              </a:rPr>
              <a:t>Anulus </a:t>
            </a:r>
            <a:r>
              <a:rPr lang="fi-FI" dirty="0" smtClean="0">
                <a:latin typeface="Arial" pitchFamily="18"/>
                <a:ea typeface="DejaVu Sans" pitchFamily="2"/>
                <a:cs typeface="DejaVu Sans" pitchFamily="2"/>
              </a:rPr>
              <a:t>fi</a:t>
            </a:r>
            <a:r>
              <a:rPr lang="sk-SK" dirty="0" smtClean="0">
                <a:latin typeface="Arial" pitchFamily="18"/>
                <a:ea typeface="DejaVu Sans" pitchFamily="2"/>
                <a:cs typeface="DejaVu Sans" pitchFamily="2"/>
              </a:rPr>
              <a:t>b</a:t>
            </a:r>
            <a:r>
              <a:rPr lang="fi-FI" dirty="0" smtClean="0">
                <a:latin typeface="Arial" pitchFamily="18"/>
                <a:ea typeface="DejaVu Sans" pitchFamily="2"/>
                <a:cs typeface="DejaVu Sans" pitchFamily="2"/>
              </a:rPr>
              <a:t>rosus</a:t>
            </a:r>
            <a:endParaRPr lang="fi-FI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4578" name="Picture 2" descr="C:\Users\Maria\Desktop\články\image1.jpeg"/>
          <p:cNvPicPr>
            <a:picLocks noChangeAspect="1" noChangeArrowheads="1"/>
          </p:cNvPicPr>
          <p:nvPr/>
        </p:nvPicPr>
        <p:blipFill>
          <a:blip r:embed="rId4"/>
          <a:srcRect l="4396" r="3297" b="3170"/>
          <a:stretch>
            <a:fillRect/>
          </a:stretch>
        </p:blipFill>
        <p:spPr bwMode="auto">
          <a:xfrm>
            <a:off x="5886275" y="1709088"/>
            <a:ext cx="3200400" cy="320040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3466214" y="855329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Miecha</a:t>
            </a:r>
            <a:endParaRPr lang="sk-SK" dirty="0"/>
          </a:p>
        </p:txBody>
      </p:sp>
      <p:cxnSp>
        <p:nvCxnSpPr>
          <p:cNvPr id="20" name="Rovná spojovacia šípka 19"/>
          <p:cNvCxnSpPr/>
          <p:nvPr/>
        </p:nvCxnSpPr>
        <p:spPr>
          <a:xfrm rot="10800000">
            <a:off x="2856614" y="1039995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1580264" y="3439744"/>
            <a:ext cx="19051" cy="487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1081946" y="3837562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Výbežky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52401"/>
            <a:ext cx="7704667" cy="304800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model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u-geometrické dáta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RTG snimky\pacient 1\01 PA v stoji.jpg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1170432" y="1029597"/>
            <a:ext cx="1408515" cy="2842392"/>
          </a:xfrm>
          <a:prstGeom prst="rect">
            <a:avLst/>
          </a:prstGeom>
          <a:noFill/>
        </p:spPr>
      </p:pic>
      <p:pic>
        <p:nvPicPr>
          <p:cNvPr id="1027" name="Picture 3" descr="G:\RTG snimky\pacient 1\01 bocna v stoji.jpg"/>
          <p:cNvPicPr>
            <a:picLocks noChangeAspect="1" noChangeArrowheads="1"/>
          </p:cNvPicPr>
          <p:nvPr/>
        </p:nvPicPr>
        <p:blipFill>
          <a:blip r:embed="rId3" cstate="print"/>
          <a:srcRect b="3758"/>
          <a:stretch>
            <a:fillRect/>
          </a:stretch>
        </p:blipFill>
        <p:spPr bwMode="auto">
          <a:xfrm>
            <a:off x="2819400" y="1029597"/>
            <a:ext cx="887871" cy="2842392"/>
          </a:xfrm>
          <a:prstGeom prst="rect">
            <a:avLst/>
          </a:prstGeom>
          <a:noFill/>
        </p:spPr>
      </p:pic>
      <p:pic>
        <p:nvPicPr>
          <p:cNvPr id="8" name="Obrázok 7" descr="C:\Users\tjessova\AppData\Local\Microsoft\Windows\INetCache\Content.Word\300px-Spinal-disc-protrusion-l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53" y="4271409"/>
            <a:ext cx="1759369" cy="223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71409"/>
            <a:ext cx="1112709" cy="220316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016764" y="39336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röntgen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911768" y="3540063"/>
            <a:ext cx="249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očítačová tomografia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662982" y="6488668"/>
            <a:ext cx="24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</a:t>
            </a:r>
            <a:r>
              <a:rPr lang="sk-SK" dirty="0" smtClean="0"/>
              <a:t>agnetická rezonancia</a:t>
            </a:r>
            <a:endParaRPr lang="sk-SK" dirty="0"/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24" y="953655"/>
            <a:ext cx="1112400" cy="1112400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88" y="959751"/>
            <a:ext cx="1112400" cy="1112400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32" y="962799"/>
            <a:ext cx="1112400" cy="1112400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96" y="970800"/>
            <a:ext cx="1112400" cy="1112400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24" y="2347772"/>
            <a:ext cx="1112400" cy="111240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88" y="2347772"/>
            <a:ext cx="1112400" cy="1112400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32" y="2353868"/>
            <a:ext cx="1112400" cy="1112400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96" y="2346096"/>
            <a:ext cx="1112400" cy="111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04667" cy="304800"/>
          </a:xfrm>
        </p:spPr>
        <p:txBody>
          <a:bodyPr>
            <a:noAutofit/>
          </a:bodyPr>
          <a:lstStyle/>
          <a:p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konečnoprvkového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u chrbtice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" y="3429000"/>
            <a:ext cx="1400617" cy="3323032"/>
          </a:xfrm>
          <a:prstGeom prst="rect">
            <a:avLst/>
          </a:prstGeom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 l="16927"/>
          <a:stretch>
            <a:fillRect/>
          </a:stretch>
        </p:blipFill>
        <p:spPr bwMode="auto">
          <a:xfrm>
            <a:off x="5063128" y="3962400"/>
            <a:ext cx="3479550" cy="270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Šípka doprava 2"/>
          <p:cNvSpPr/>
          <p:nvPr/>
        </p:nvSpPr>
        <p:spPr>
          <a:xfrm rot="10800000">
            <a:off x="2743200" y="4767914"/>
            <a:ext cx="1219200" cy="64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4" y="790354"/>
            <a:ext cx="2430772" cy="251855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94" y="786325"/>
            <a:ext cx="2328206" cy="2444616"/>
          </a:xfrm>
          <a:prstGeom prst="rect">
            <a:avLst/>
          </a:prstGeom>
        </p:spPr>
      </p:pic>
      <p:sp>
        <p:nvSpPr>
          <p:cNvPr id="29" name="Šípka doprava 28"/>
          <p:cNvSpPr/>
          <p:nvPr/>
        </p:nvSpPr>
        <p:spPr>
          <a:xfrm>
            <a:off x="3124200" y="1639141"/>
            <a:ext cx="1219200" cy="64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Šípka doprava 29"/>
          <p:cNvSpPr/>
          <p:nvPr/>
        </p:nvSpPr>
        <p:spPr>
          <a:xfrm rot="2971381">
            <a:off x="6858797" y="2908338"/>
            <a:ext cx="1219200" cy="64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15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28" y="2153874"/>
            <a:ext cx="3505200" cy="32835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04667" cy="304800"/>
          </a:xfrm>
        </p:spPr>
        <p:txBody>
          <a:bodyPr>
            <a:noAutofit/>
          </a:bodyPr>
          <a:lstStyle/>
          <a:p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dirty="0" err="1">
                <a:latin typeface="Times New Roman" pitchFamily="18" charset="0"/>
                <a:cs typeface="Times New Roman" pitchFamily="18" charset="0"/>
              </a:rPr>
              <a:t>konečnoprvkového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u chrbtice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1949460" y="5705711"/>
            <a:ext cx="2143739" cy="160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ovná spojovacia šípka 4"/>
          <p:cNvCxnSpPr/>
          <p:nvPr/>
        </p:nvCxnSpPr>
        <p:spPr>
          <a:xfrm>
            <a:off x="4433670" y="3992578"/>
            <a:ext cx="0" cy="14847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835591" y="5814605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ové pole 2"/>
          <p:cNvSpPr txBox="1">
            <a:spLocks noChangeArrowheads="1"/>
          </p:cNvSpPr>
          <p:nvPr/>
        </p:nvSpPr>
        <p:spPr bwMode="auto">
          <a:xfrm>
            <a:off x="4504721" y="4615899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918456" y="3847018"/>
            <a:ext cx="2143739" cy="1590429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obsahu 2"/>
              <p:cNvSpPr txBox="1">
                <a:spLocks/>
              </p:cNvSpPr>
              <p:nvPr/>
            </p:nvSpPr>
            <p:spPr>
              <a:xfrm>
                <a:off x="788282" y="838308"/>
                <a:ext cx="4837568" cy="248745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Arial" panose="020B0604020202020204" pitchFamily="34" charset="0"/>
                  <a:buChar char="•"/>
                </a:pPr>
                <a:r>
                  <a:rPr lang="sk-SK" dirty="0" smtClean="0"/>
                  <a:t>Tvar podstavy tela stavca môže byť opísaný elipsou</a:t>
                </a:r>
                <a:endParaRPr lang="sk-SK" i="1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k-SK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e>
                            <m:sup>
                              <m:r>
                                <a:rPr lang="sk-SK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k-SK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sk-SK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e>
                            <m:sup>
                              <m:r>
                                <a:rPr lang="sk-SK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k-SK" dirty="0"/>
              </a:p>
              <a:p>
                <a:pPr marL="201168" lvl="1" indent="0">
                  <a:buNone/>
                </a:pPr>
                <a:r>
                  <a:rPr lang="sk-SK" dirty="0" smtClean="0"/>
                  <a:t> </a:t>
                </a:r>
              </a:p>
              <a:p>
                <a:pPr marL="201168" lvl="1" indent="0">
                  <a:buFont typeface="Calibri" pitchFamily="34" charset="0"/>
                  <a:buNone/>
                </a:pPr>
                <a:endParaRPr lang="sk-SK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sk-SK" dirty="0"/>
              </a:p>
            </p:txBody>
          </p:sp>
        </mc:Choice>
        <mc:Fallback xmlns="">
          <p:sp>
            <p:nvSpPr>
              <p:cNvPr id="10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2" y="838308"/>
                <a:ext cx="4837568" cy="2487456"/>
              </a:xfrm>
              <a:prstGeom prst="rect">
                <a:avLst/>
              </a:prstGeom>
              <a:blipFill>
                <a:blip r:embed="rId3"/>
                <a:stretch>
                  <a:fillRect t="-24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G:\RTG snimky\pacient 1\01 PA v stoji.jpg"/>
          <p:cNvPicPr>
            <a:picLocks noChangeAspect="1" noChangeArrowheads="1"/>
          </p:cNvPicPr>
          <p:nvPr/>
        </p:nvPicPr>
        <p:blipFill rotWithShape="1">
          <a:blip r:embed="rId4" cstate="print"/>
          <a:srcRect l="30556" t="43553" r="30556" b="22129"/>
          <a:stretch/>
        </p:blipFill>
        <p:spPr bwMode="auto">
          <a:xfrm>
            <a:off x="5180718" y="2426373"/>
            <a:ext cx="1654564" cy="3072763"/>
          </a:xfrm>
          <a:prstGeom prst="rect">
            <a:avLst/>
          </a:prstGeom>
          <a:noFill/>
        </p:spPr>
      </p:pic>
      <p:pic>
        <p:nvPicPr>
          <p:cNvPr id="13" name="Picture 3" descr="G:\RTG snimky\pacient 1\01 bocna v stoji.jpg"/>
          <p:cNvPicPr>
            <a:picLocks noChangeAspect="1" noChangeArrowheads="1"/>
          </p:cNvPicPr>
          <p:nvPr/>
        </p:nvPicPr>
        <p:blipFill rotWithShape="1">
          <a:blip r:embed="rId5" cstate="print"/>
          <a:srcRect t="50976" r="30435" b="15522"/>
          <a:stretch/>
        </p:blipFill>
        <p:spPr bwMode="auto">
          <a:xfrm>
            <a:off x="6993405" y="2448163"/>
            <a:ext cx="1890930" cy="3029184"/>
          </a:xfrm>
          <a:prstGeom prst="rect">
            <a:avLst/>
          </a:prstGeom>
          <a:noFill/>
        </p:spPr>
      </p:pic>
      <p:cxnSp>
        <p:nvCxnSpPr>
          <p:cNvPr id="14" name="Rovná spojovacia šípka 13"/>
          <p:cNvCxnSpPr/>
          <p:nvPr/>
        </p:nvCxnSpPr>
        <p:spPr>
          <a:xfrm>
            <a:off x="5480973" y="4402754"/>
            <a:ext cx="615027" cy="16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7582329" y="3733800"/>
            <a:ext cx="4948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 pole 2"/>
          <p:cNvSpPr txBox="1">
            <a:spLocks noChangeArrowheads="1"/>
          </p:cNvSpPr>
          <p:nvPr/>
        </p:nvSpPr>
        <p:spPr bwMode="auto">
          <a:xfrm>
            <a:off x="5636525" y="4377774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ové pole 2"/>
          <p:cNvSpPr txBox="1">
            <a:spLocks noChangeArrowheads="1"/>
          </p:cNvSpPr>
          <p:nvPr/>
        </p:nvSpPr>
        <p:spPr bwMode="auto">
          <a:xfrm>
            <a:off x="7705725" y="3713473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398400" y="554379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ohľad zozadu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7466923" y="5593890"/>
            <a:ext cx="9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ohľad z boku</a:t>
            </a:r>
            <a:endParaRPr lang="sk-SK" dirty="0"/>
          </a:p>
        </p:txBody>
      </p:sp>
      <p:cxnSp>
        <p:nvCxnSpPr>
          <p:cNvPr id="18" name="Rovná spojovacia šípka 17"/>
          <p:cNvCxnSpPr/>
          <p:nvPr/>
        </p:nvCxnSpPr>
        <p:spPr>
          <a:xfrm flipH="1">
            <a:off x="5867400" y="3581400"/>
            <a:ext cx="76200" cy="370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ové pole 2"/>
          <p:cNvSpPr txBox="1">
            <a:spLocks noChangeArrowheads="1"/>
          </p:cNvSpPr>
          <p:nvPr/>
        </p:nvSpPr>
        <p:spPr bwMode="auto">
          <a:xfrm>
            <a:off x="5905500" y="3654648"/>
            <a:ext cx="371475" cy="28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ové pole 2"/>
          <p:cNvSpPr txBox="1">
            <a:spLocks noChangeArrowheads="1"/>
          </p:cNvSpPr>
          <p:nvPr/>
        </p:nvSpPr>
        <p:spPr bwMode="auto">
          <a:xfrm>
            <a:off x="8157786" y="2955070"/>
            <a:ext cx="371475" cy="28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Rovná spojovacia šípka 25"/>
          <p:cNvCxnSpPr/>
          <p:nvPr/>
        </p:nvCxnSpPr>
        <p:spPr>
          <a:xfrm flipH="1">
            <a:off x="8080250" y="2847243"/>
            <a:ext cx="77536" cy="4080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04667" cy="304800"/>
          </a:xfrm>
        </p:spPr>
        <p:txBody>
          <a:bodyPr>
            <a:noAutofit/>
          </a:bodyPr>
          <a:lstStyle/>
          <a:p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Biomechani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cký</a:t>
            </a:r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 model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stavca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5914848" cy="5188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90600" y="219456"/>
            <a:ext cx="7704667" cy="313944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Model celej chrbtice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153" y="881023"/>
            <a:ext cx="178877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199" y="766723"/>
            <a:ext cx="171873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04034"/>
            <a:ext cx="1629486" cy="55927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7603"/>
            <a:ext cx="4114800" cy="32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143000" y="754439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dirty="0" smtClean="0"/>
              <a:t>Prirodzený </a:t>
            </a:r>
            <a:r>
              <a:rPr lang="sk-SK" altLang="sk-SK" dirty="0"/>
              <a:t>kubický </a:t>
            </a:r>
            <a:r>
              <a:rPr lang="sk-SK" altLang="sk-SK" dirty="0" err="1"/>
              <a:t>spline</a:t>
            </a:r>
            <a:r>
              <a:rPr lang="sk-SK" altLang="sk-SK" dirty="0"/>
              <a:t> je </a:t>
            </a:r>
            <a:r>
              <a:rPr lang="sk-SK" altLang="sk-SK" b="1" dirty="0"/>
              <a:t>interpolačná C</a:t>
            </a:r>
            <a:r>
              <a:rPr lang="sk-SK" altLang="sk-SK" b="1" baseline="30000" dirty="0"/>
              <a:t>2</a:t>
            </a:r>
            <a:r>
              <a:rPr lang="sk-SK" altLang="sk-SK" b="1" dirty="0"/>
              <a:t> spojitá krivka skladajúca sa z úsekov 3. stupňa.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dirty="0" smtClean="0"/>
              <a:t>Majme </a:t>
            </a:r>
            <a:r>
              <a:rPr lang="sk-SK" altLang="sk-SK" dirty="0"/>
              <a:t>dané body P</a:t>
            </a:r>
            <a:r>
              <a:rPr lang="sk-SK" altLang="sk-SK" baseline="-25000" dirty="0"/>
              <a:t>0</a:t>
            </a:r>
            <a:r>
              <a:rPr lang="sk-SK" altLang="sk-SK" dirty="0"/>
              <a:t>,P</a:t>
            </a:r>
            <a:r>
              <a:rPr lang="sk-SK" altLang="sk-SK" baseline="-25000" dirty="0"/>
              <a:t>1</a:t>
            </a:r>
            <a:r>
              <a:rPr lang="sk-SK" altLang="sk-SK" dirty="0"/>
              <a:t>,...,</a:t>
            </a:r>
            <a:r>
              <a:rPr lang="sk-SK" altLang="sk-SK" dirty="0" err="1"/>
              <a:t>P</a:t>
            </a:r>
            <a:r>
              <a:rPr lang="sk-SK" altLang="sk-SK" baseline="-25000" dirty="0" err="1"/>
              <a:t>n</a:t>
            </a:r>
            <a:r>
              <a:rPr lang="sk-SK" altLang="sk-SK" dirty="0"/>
              <a:t>. i-ty úsek krivky (i=0...n-1) je daný takto:</a:t>
            </a:r>
          </a:p>
          <a:p>
            <a:pPr>
              <a:buFont typeface="Symbol" panose="05050102010706020507" pitchFamily="18" charset="2"/>
              <a:buNone/>
            </a:pPr>
            <a:r>
              <a:rPr lang="sk-SK" altLang="sk-SK" dirty="0"/>
              <a:t>	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(t)=a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sk-SK" altLang="sk-SK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sk-SK" altLang="sk-SK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+c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t+d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dirty="0" smtClean="0"/>
              <a:t>Chceme</a:t>
            </a:r>
            <a:r>
              <a:rPr lang="sk-SK" altLang="sk-SK" dirty="0"/>
              <a:t>, aby krivka prechádzala danými riadiacimi bodmi. Úsek </a:t>
            </a:r>
            <a:r>
              <a:rPr lang="sk-SK" altLang="sk-SK" dirty="0" err="1"/>
              <a:t>Q</a:t>
            </a:r>
            <a:r>
              <a:rPr lang="sk-SK" altLang="sk-SK" baseline="-25000" dirty="0" err="1"/>
              <a:t>i</a:t>
            </a:r>
            <a:r>
              <a:rPr lang="sk-SK" altLang="sk-SK" dirty="0"/>
              <a:t> teda bude začínať v bode P</a:t>
            </a:r>
            <a:r>
              <a:rPr lang="sk-SK" altLang="sk-SK" baseline="-25000" dirty="0"/>
              <a:t>i</a:t>
            </a:r>
            <a:r>
              <a:rPr lang="sk-SK" altLang="sk-SK" dirty="0"/>
              <a:t> a končiť v bode P</a:t>
            </a:r>
            <a:r>
              <a:rPr lang="sk-SK" altLang="sk-SK" baseline="-25000" dirty="0"/>
              <a:t>i+1</a:t>
            </a:r>
            <a:r>
              <a:rPr lang="sk-SK" altLang="sk-SK" dirty="0"/>
              <a:t>. Teda:</a:t>
            </a:r>
          </a:p>
          <a:p>
            <a:pPr>
              <a:buFont typeface="Symbol" panose="05050102010706020507" pitchFamily="18" charset="2"/>
              <a:buNone/>
            </a:pPr>
            <a:r>
              <a:rPr lang="sk-SK" altLang="sk-SK" dirty="0"/>
              <a:t>	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(0)=d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=P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>
              <a:buFont typeface="Symbol" panose="05050102010706020507" pitchFamily="18" charset="2"/>
              <a:buNone/>
            </a:pP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(1)=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+c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 err="1">
                <a:solidFill>
                  <a:schemeClr val="accent1">
                    <a:lumMod val="50000"/>
                  </a:schemeClr>
                </a:solidFill>
              </a:rPr>
              <a:t>+d</a:t>
            </a:r>
            <a:r>
              <a:rPr lang="sk-SK" altLang="sk-SK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=P</a:t>
            </a:r>
            <a:r>
              <a:rPr lang="sk-SK" altLang="sk-SK" baseline="-25000" dirty="0">
                <a:solidFill>
                  <a:schemeClr val="accent1">
                    <a:lumMod val="50000"/>
                  </a:schemeClr>
                </a:solidFill>
              </a:rPr>
              <a:t>i+1</a:t>
            </a:r>
          </a:p>
        </p:txBody>
      </p:sp>
      <p:sp>
        <p:nvSpPr>
          <p:cNvPr id="8" name="Textové pole 2"/>
          <p:cNvSpPr txBox="1">
            <a:spLocks noChangeArrowheads="1"/>
          </p:cNvSpPr>
          <p:nvPr/>
        </p:nvSpPr>
        <p:spPr bwMode="auto">
          <a:xfrm>
            <a:off x="2667000" y="5715000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sk-SK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3045617" y="5285392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sk-SK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ové pole 2"/>
          <p:cNvSpPr txBox="1">
            <a:spLocks noChangeArrowheads="1"/>
          </p:cNvSpPr>
          <p:nvPr/>
        </p:nvSpPr>
        <p:spPr bwMode="auto">
          <a:xfrm>
            <a:off x="3274218" y="4769757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sk-SK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ové pole 2"/>
          <p:cNvSpPr txBox="1">
            <a:spLocks noChangeArrowheads="1"/>
          </p:cNvSpPr>
          <p:nvPr/>
        </p:nvSpPr>
        <p:spPr bwMode="auto">
          <a:xfrm>
            <a:off x="3038475" y="5714999"/>
            <a:ext cx="528637" cy="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(t)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ové pole 2"/>
          <p:cNvSpPr txBox="1">
            <a:spLocks noChangeArrowheads="1"/>
          </p:cNvSpPr>
          <p:nvPr/>
        </p:nvSpPr>
        <p:spPr bwMode="auto">
          <a:xfrm>
            <a:off x="3459956" y="5085701"/>
            <a:ext cx="528637" cy="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(t)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ové pole 2"/>
          <p:cNvSpPr txBox="1">
            <a:spLocks noChangeArrowheads="1"/>
          </p:cNvSpPr>
          <p:nvPr/>
        </p:nvSpPr>
        <p:spPr bwMode="auto">
          <a:xfrm>
            <a:off x="3562349" y="4511253"/>
            <a:ext cx="528637" cy="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(t)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ové pole 2"/>
          <p:cNvSpPr txBox="1">
            <a:spLocks noChangeArrowheads="1"/>
          </p:cNvSpPr>
          <p:nvPr/>
        </p:nvSpPr>
        <p:spPr bwMode="auto">
          <a:xfrm>
            <a:off x="5715000" y="35052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k-SK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n-1</a:t>
            </a:r>
            <a:r>
              <a:rPr lang="sk-SK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(t)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ové pole 2"/>
          <p:cNvSpPr txBox="1">
            <a:spLocks noChangeArrowheads="1"/>
          </p:cNvSpPr>
          <p:nvPr/>
        </p:nvSpPr>
        <p:spPr bwMode="auto">
          <a:xfrm>
            <a:off x="6029325" y="3267075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k-SK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k-SK" sz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sk-SK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Nadpis 6"/>
          <p:cNvSpPr>
            <a:spLocks noGrp="1"/>
          </p:cNvSpPr>
          <p:nvPr>
            <p:ph type="title"/>
          </p:nvPr>
        </p:nvSpPr>
        <p:spPr>
          <a:xfrm>
            <a:off x="1143000" y="267056"/>
            <a:ext cx="7704667" cy="342543"/>
          </a:xfrm>
        </p:spPr>
        <p:txBody>
          <a:bodyPr>
            <a:noAutofit/>
          </a:bodyPr>
          <a:lstStyle/>
          <a:p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model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u hrudného koša </a:t>
            </a:r>
          </a:p>
        </p:txBody>
      </p:sp>
    </p:spTree>
    <p:extLst>
      <p:ext uri="{BB962C8B-B14F-4D97-AF65-F5344CB8AC3E}">
        <p14:creationId xmlns:p14="http://schemas.microsoft.com/office/powerpoint/2010/main" val="302916160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1223</TotalTime>
  <Words>274</Words>
  <Application>Microsoft Office PowerPoint</Application>
  <PresentationFormat>Prezentácia na obrazovke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DejaVu Sans</vt:lpstr>
      <vt:lpstr>Gill Sans MT</vt:lpstr>
      <vt:lpstr>StarSymbol</vt:lpstr>
      <vt:lpstr>Symbol</vt:lpstr>
      <vt:lpstr>Times New Roman</vt:lpstr>
      <vt:lpstr>Balík</vt:lpstr>
      <vt:lpstr>Rovnica</vt:lpstr>
      <vt:lpstr>Matematicko-počítačové modelovanie v biomechanike chrbtice</vt:lpstr>
      <vt:lpstr>Motivácia</vt:lpstr>
      <vt:lpstr>Anatómia pohybového segmentu</vt:lpstr>
      <vt:lpstr>Tvorba modelu-geometrické dáta</vt:lpstr>
      <vt:lpstr>Tvorba konečnoprvkového modelu chrbtice</vt:lpstr>
      <vt:lpstr>Tvorba konečnoprvkového modelu chrbtice</vt:lpstr>
      <vt:lpstr>Biomechanický model stavca</vt:lpstr>
      <vt:lpstr>Model celej chrbtice</vt:lpstr>
      <vt:lpstr>Tvorba modelu hrudného koša </vt:lpstr>
      <vt:lpstr>Tvorba modelu hrudného koša </vt:lpstr>
      <vt:lpstr>Mechanický model celej chrbtice s hrudným košom</vt:lpstr>
      <vt:lpstr>Lamého rovnice</vt:lpstr>
      <vt:lpstr>Okrajové podmienky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Majka</dc:creator>
  <cp:lastModifiedBy>Mária Tješšová</cp:lastModifiedBy>
  <cp:revision>118</cp:revision>
  <dcterms:created xsi:type="dcterms:W3CDTF">2014-02-07T13:17:57Z</dcterms:created>
  <dcterms:modified xsi:type="dcterms:W3CDTF">2015-12-04T23:30:34Z</dcterms:modified>
</cp:coreProperties>
</file>