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8" r:id="rId2"/>
    <p:sldId id="457" r:id="rId3"/>
    <p:sldId id="427" r:id="rId4"/>
    <p:sldId id="390" r:id="rId5"/>
    <p:sldId id="392" r:id="rId6"/>
    <p:sldId id="501" r:id="rId7"/>
    <p:sldId id="503" r:id="rId8"/>
    <p:sldId id="505" r:id="rId9"/>
    <p:sldId id="454" r:id="rId10"/>
    <p:sldId id="462" r:id="rId11"/>
    <p:sldId id="464" r:id="rId12"/>
    <p:sldId id="466" r:id="rId13"/>
    <p:sldId id="467" r:id="rId14"/>
    <p:sldId id="468" r:id="rId15"/>
    <p:sldId id="474" r:id="rId16"/>
    <p:sldId id="475" r:id="rId17"/>
    <p:sldId id="476" r:id="rId18"/>
    <p:sldId id="491" r:id="rId19"/>
    <p:sldId id="507" r:id="rId20"/>
    <p:sldId id="459" r:id="rId21"/>
  </p:sldIdLst>
  <p:sldSz cx="9144000" cy="6858000" type="screen4x3"/>
  <p:notesSz cx="9918700" cy="67818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230"/>
    <a:srgbClr val="5F5F5F"/>
    <a:srgbClr val="C5D7FB"/>
    <a:srgbClr val="91B6FF"/>
    <a:srgbClr val="FFFFFF"/>
    <a:srgbClr val="84A3E0"/>
    <a:srgbClr val="000099"/>
    <a:srgbClr val="993366"/>
    <a:srgbClr val="FF1B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6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8103" cy="3390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0597" y="0"/>
            <a:ext cx="4298103" cy="3390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42710"/>
            <a:ext cx="4298103" cy="3390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0597" y="6442710"/>
            <a:ext cx="4298103" cy="3390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3DCC8C8A-E979-49DF-B2FE-C6B354E34BD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449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8103" cy="3390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0597" y="0"/>
            <a:ext cx="4298103" cy="3390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0900" cy="2543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494" y="3221356"/>
            <a:ext cx="7273713" cy="30518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Klepnutím lze upravit styly předlohy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Třetí úroveň</a:t>
            </a:r>
          </a:p>
          <a:p>
            <a:pPr lvl="3"/>
            <a:r>
              <a:rPr lang="sk-SK" noProof="0" smtClean="0"/>
              <a:t>Čtvrtá úroveň</a:t>
            </a:r>
          </a:p>
          <a:p>
            <a:pPr lvl="4"/>
            <a:r>
              <a:rPr lang="sk-SK" noProof="0" smtClean="0"/>
              <a:t>Pátá úroveň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42710"/>
            <a:ext cx="4298103" cy="3390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0597" y="6442710"/>
            <a:ext cx="4298103" cy="3390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DE2A26E2-D095-4D03-B0EA-500AE9BF7EE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1649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430EF-D4AF-407A-A1F7-8C0192F70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ACAA1-A883-40E8-894B-0388B3592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FDD38-397A-4E5D-AB11-DC8CF9A23A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A35F4-9CD2-485B-A5D9-05C212929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ext a dva obje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74A06-2973-4B4D-B235-3BFD629E4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obsah a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7E0E8-31AE-4C27-9956-A34CA1910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75391-D3EA-40DB-970B-74E467451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713D3-5269-4726-9C92-464EE491A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EEC64-B3B3-4F0D-815A-8E092F05B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52162-E1DA-4387-BF1D-CB652FBA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95C49-DB60-4D78-BECF-E9C321EDE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9C922-501E-44D2-BA8C-0CA7090E1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0F3C3-DA2B-4110-9826-25A56597F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CFC97-827B-4853-B5D7-09E484B5C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729037A9-B127-4A6A-81E6-2E4EE16DB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Elena.Zaitseva@fri.uniza.s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601663" y="895350"/>
            <a:ext cx="8085137" cy="51339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/>
            <a:r>
              <a:rPr lang="en-US" sz="4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RELIABILITY ANALYSIS OF MULTI-STATE SYSTEM</a:t>
            </a:r>
          </a:p>
          <a:p>
            <a:pPr algn="ctr"/>
            <a:endParaRPr lang="en-US" sz="4400" b="1" dirty="0" smtClean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 smtClean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Elena Zaitseva</a:t>
            </a:r>
          </a:p>
          <a:p>
            <a:pPr algn="ctr"/>
            <a:endParaRPr lang="en-US" sz="3200" b="1" dirty="0" smtClean="0">
              <a:solidFill>
                <a:srgbClr val="5F5F5F"/>
              </a:solidFill>
              <a:cs typeface="Times New Roman" pitchFamily="18" charset="0"/>
            </a:endParaRPr>
          </a:p>
          <a:p>
            <a:pPr algn="ctr"/>
            <a:endParaRPr lang="en-US" sz="3200" b="1" dirty="0" smtClean="0">
              <a:solidFill>
                <a:srgbClr val="5F5F5F"/>
              </a:solidFill>
              <a:cs typeface="Times New Roman" pitchFamily="18" charset="0"/>
            </a:endParaRPr>
          </a:p>
          <a:p>
            <a:pPr algn="ctr"/>
            <a:endParaRPr lang="en-US" sz="3200" b="1" dirty="0" smtClean="0">
              <a:solidFill>
                <a:srgbClr val="5F5F5F"/>
              </a:solidFill>
              <a:cs typeface="Times New Roman" pitchFamily="18" charset="0"/>
            </a:endParaRPr>
          </a:p>
          <a:p>
            <a:pPr algn="ctr"/>
            <a:r>
              <a:rPr lang="en-US" sz="1800" b="1" dirty="0" smtClean="0">
                <a:solidFill>
                  <a:srgbClr val="5F5F5F"/>
                </a:solidFill>
                <a:cs typeface="Times New Roman" pitchFamily="18" charset="0"/>
              </a:rPr>
              <a:t>University of </a:t>
            </a:r>
            <a:r>
              <a:rPr lang="sk-SK" sz="1800" b="1" dirty="0" smtClean="0">
                <a:solidFill>
                  <a:srgbClr val="5F5F5F"/>
                </a:solidFill>
                <a:cs typeface="Times New Roman" pitchFamily="18" charset="0"/>
              </a:rPr>
              <a:t>Žilina</a:t>
            </a:r>
            <a:r>
              <a:rPr lang="en-US" sz="1800" b="1" dirty="0" smtClean="0">
                <a:solidFill>
                  <a:srgbClr val="5F5F5F"/>
                </a:solidFill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rgbClr val="5F5F5F"/>
                </a:solidFill>
                <a:cs typeface="Times New Roman" pitchFamily="18" charset="0"/>
              </a:rPr>
            </a:br>
            <a:r>
              <a:rPr lang="en-US" sz="1800" b="1" dirty="0" smtClean="0">
                <a:solidFill>
                  <a:srgbClr val="5F5F5F"/>
                </a:solidFill>
                <a:cs typeface="Times New Roman" pitchFamily="18" charset="0"/>
              </a:rPr>
              <a:t>Faculty of Management Science and Informatics</a:t>
            </a:r>
            <a:endParaRPr lang="sk-SK" sz="1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29" descr="logo FRI"/>
          <p:cNvPicPr>
            <a:picLocks noChangeAspect="1" noChangeArrowheads="1"/>
          </p:cNvPicPr>
          <p:nvPr/>
        </p:nvPicPr>
        <p:blipFill>
          <a:blip r:embed="rId2" cstate="print">
            <a:lum bright="-14000" contrast="-14000"/>
            <a:grayscl/>
          </a:blip>
          <a:srcRect/>
          <a:stretch>
            <a:fillRect/>
          </a:stretch>
        </p:blipFill>
        <p:spPr bwMode="auto">
          <a:xfrm>
            <a:off x="4125913" y="4481848"/>
            <a:ext cx="1055687" cy="95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4430EF-D4AF-407A-A1F7-8C0192F7006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3612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b="1" dirty="0" smtClean="0">
                <a:solidFill>
                  <a:srgbClr val="1E0230"/>
                </a:solidFill>
              </a:rPr>
              <a:t>MSS: Reliability Function </a:t>
            </a:r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457200" y="1417638"/>
            <a:ext cx="8229600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10000"/>
              </a:spcBef>
              <a:defRPr/>
            </a:pPr>
            <a:r>
              <a:rPr lang="en-GB" sz="2800" b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Reliability Function (RF)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) is probability that system reliability is great than or equal to the working level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k-SK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10000"/>
              </a:spcBef>
              <a:defRPr/>
            </a:pPr>
            <a:r>
              <a:rPr lang="en-US" sz="2800" i="1" dirty="0" err="1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i="1" baseline="-25000" dirty="0" err="1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= Pr{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},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(1, …,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-1} </a:t>
            </a:r>
          </a:p>
          <a:p>
            <a:pPr algn="l">
              <a:spcBef>
                <a:spcPct val="10000"/>
              </a:spcBef>
              <a:defRPr/>
            </a:pPr>
            <a:endParaRPr lang="en-US" sz="2800" dirty="0" smtClean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10000"/>
              </a:spcBef>
              <a:defRPr/>
            </a:pP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 system state is define as the probability of the 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performance level of the system:</a:t>
            </a:r>
            <a:endParaRPr lang="en-US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10000"/>
              </a:spcBef>
              <a:defRPr/>
            </a:pP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) = Pr{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}, 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(1, …, 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-1}</a:t>
            </a:r>
          </a:p>
          <a:p>
            <a:pPr algn="l">
              <a:spcBef>
                <a:spcPct val="10000"/>
              </a:spcBef>
              <a:defRPr/>
            </a:pPr>
            <a:endParaRPr lang="en-US" dirty="0" smtClean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10000"/>
              </a:spcBef>
              <a:defRPr/>
            </a:pP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 system unreliability is defined as:</a:t>
            </a:r>
          </a:p>
          <a:p>
            <a:pPr algn="ctr">
              <a:spcBef>
                <a:spcPct val="10000"/>
              </a:spcBef>
              <a:defRPr/>
            </a:pP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F =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(0) = 1 - 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baseline="-250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) = Pr{</a:t>
            </a:r>
            <a:r>
              <a:rPr lang="en-US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0</a:t>
            </a:r>
            <a:r>
              <a:rPr lang="en-US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2800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5175" y="101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1E0230"/>
                </a:solidFill>
                <a:cs typeface="Times New Roman" pitchFamily="18" charset="0"/>
              </a:rPr>
              <a:t>MSS: Reliability Function</a:t>
            </a:r>
            <a:r>
              <a:rPr lang="sk-SK" sz="4000" b="1" dirty="0" smtClean="0">
                <a:solidFill>
                  <a:srgbClr val="1E0230"/>
                </a:solidFill>
              </a:rPr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038475" y="2281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k-SK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8113" y="1612900"/>
            <a:ext cx="2720268" cy="2103861"/>
            <a:chOff x="3265" y="1621"/>
            <a:chExt cx="2368" cy="1700"/>
          </a:xfrm>
        </p:grpSpPr>
        <p:sp>
          <p:nvSpPr>
            <p:cNvPr id="26678" name="Text Box 5"/>
            <p:cNvSpPr txBox="1">
              <a:spLocks noChangeArrowheads="1"/>
            </p:cNvSpPr>
            <p:nvPr/>
          </p:nvSpPr>
          <p:spPr bwMode="auto">
            <a:xfrm>
              <a:off x="4094" y="1738"/>
              <a:ext cx="198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6679" name="Oval 6"/>
            <p:cNvSpPr>
              <a:spLocks noChangeArrowheads="1"/>
            </p:cNvSpPr>
            <p:nvPr/>
          </p:nvSpPr>
          <p:spPr bwMode="auto">
            <a:xfrm>
              <a:off x="4252" y="1621"/>
              <a:ext cx="394" cy="40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1200" i="1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1200" baseline="-250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  <a:endParaRPr lang="sk-SK" sz="120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80" name="Oval 7"/>
            <p:cNvSpPr>
              <a:spLocks noChangeArrowheads="1"/>
            </p:cNvSpPr>
            <p:nvPr/>
          </p:nvSpPr>
          <p:spPr bwMode="auto">
            <a:xfrm>
              <a:off x="3364" y="2191"/>
              <a:ext cx="394" cy="40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1200" i="1" dirty="0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1200" baseline="-25000" dirty="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  <a:endParaRPr lang="sk-SK" sz="1200" dirty="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81" name="Oval 8"/>
            <p:cNvSpPr>
              <a:spLocks noChangeArrowheads="1"/>
            </p:cNvSpPr>
            <p:nvPr/>
          </p:nvSpPr>
          <p:spPr bwMode="auto">
            <a:xfrm>
              <a:off x="4252" y="2223"/>
              <a:ext cx="394" cy="40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1200" i="1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1200" baseline="-250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  <a:endParaRPr lang="sk-SK" sz="120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82" name="Text Box 9"/>
            <p:cNvSpPr txBox="1">
              <a:spLocks noChangeArrowheads="1"/>
            </p:cNvSpPr>
            <p:nvPr/>
          </p:nvSpPr>
          <p:spPr bwMode="auto">
            <a:xfrm>
              <a:off x="4327" y="1986"/>
              <a:ext cx="198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83" name="Text Box 10"/>
            <p:cNvSpPr txBox="1">
              <a:spLocks noChangeArrowheads="1"/>
            </p:cNvSpPr>
            <p:nvPr/>
          </p:nvSpPr>
          <p:spPr bwMode="auto">
            <a:xfrm>
              <a:off x="4662" y="1905"/>
              <a:ext cx="198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84" name="Text Box 11"/>
            <p:cNvSpPr txBox="1">
              <a:spLocks noChangeArrowheads="1"/>
            </p:cNvSpPr>
            <p:nvPr/>
          </p:nvSpPr>
          <p:spPr bwMode="auto">
            <a:xfrm>
              <a:off x="4252" y="3019"/>
              <a:ext cx="394" cy="30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85" name="Text Box 12"/>
            <p:cNvSpPr txBox="1">
              <a:spLocks noChangeArrowheads="1"/>
            </p:cNvSpPr>
            <p:nvPr/>
          </p:nvSpPr>
          <p:spPr bwMode="auto">
            <a:xfrm>
              <a:off x="5238" y="3019"/>
              <a:ext cx="395" cy="30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86" name="Text Box 13"/>
            <p:cNvSpPr txBox="1">
              <a:spLocks noChangeArrowheads="1"/>
            </p:cNvSpPr>
            <p:nvPr/>
          </p:nvSpPr>
          <p:spPr bwMode="auto">
            <a:xfrm>
              <a:off x="3265" y="3019"/>
              <a:ext cx="395" cy="30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6687" name="Freeform 14"/>
            <p:cNvSpPr>
              <a:spLocks/>
            </p:cNvSpPr>
            <p:nvPr/>
          </p:nvSpPr>
          <p:spPr bwMode="auto">
            <a:xfrm>
              <a:off x="4646" y="1923"/>
              <a:ext cx="888" cy="1096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88" name="Freeform 15"/>
            <p:cNvSpPr>
              <a:spLocks/>
            </p:cNvSpPr>
            <p:nvPr/>
          </p:nvSpPr>
          <p:spPr bwMode="auto">
            <a:xfrm flipH="1">
              <a:off x="3565" y="1904"/>
              <a:ext cx="691" cy="300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89" name="Freeform 16"/>
            <p:cNvSpPr>
              <a:spLocks/>
            </p:cNvSpPr>
            <p:nvPr/>
          </p:nvSpPr>
          <p:spPr bwMode="auto">
            <a:xfrm flipH="1">
              <a:off x="3364" y="2573"/>
              <a:ext cx="80" cy="446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90" name="Freeform 17"/>
            <p:cNvSpPr>
              <a:spLocks/>
            </p:cNvSpPr>
            <p:nvPr/>
          </p:nvSpPr>
          <p:spPr bwMode="auto">
            <a:xfrm>
              <a:off x="4646" y="2510"/>
              <a:ext cx="790" cy="509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91" name="Freeform 18"/>
            <p:cNvSpPr>
              <a:spLocks/>
            </p:cNvSpPr>
            <p:nvPr/>
          </p:nvSpPr>
          <p:spPr bwMode="auto">
            <a:xfrm>
              <a:off x="3758" y="2478"/>
              <a:ext cx="1579" cy="541"/>
            </a:xfrm>
            <a:custGeom>
              <a:avLst/>
              <a:gdLst>
                <a:gd name="T0" fmla="*/ 0 w 3420"/>
                <a:gd name="T1" fmla="*/ 0 h 1260"/>
                <a:gd name="T2" fmla="*/ 2520 w 3420"/>
                <a:gd name="T3" fmla="*/ 720 h 1260"/>
                <a:gd name="T4" fmla="*/ 3420 w 3420"/>
                <a:gd name="T5" fmla="*/ 1260 h 1260"/>
                <a:gd name="T6" fmla="*/ 0 60000 65536"/>
                <a:gd name="T7" fmla="*/ 0 60000 65536"/>
                <a:gd name="T8" fmla="*/ 0 60000 65536"/>
                <a:gd name="T9" fmla="*/ 0 w 3420"/>
                <a:gd name="T10" fmla="*/ 0 h 1260"/>
                <a:gd name="T11" fmla="*/ 3420 w 3420"/>
                <a:gd name="T12" fmla="*/ 1260 h 12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20" h="1260">
                  <a:moveTo>
                    <a:pt x="0" y="0"/>
                  </a:moveTo>
                  <a:cubicBezTo>
                    <a:pt x="975" y="255"/>
                    <a:pt x="1950" y="510"/>
                    <a:pt x="2520" y="720"/>
                  </a:cubicBezTo>
                  <a:cubicBezTo>
                    <a:pt x="3090" y="930"/>
                    <a:pt x="3255" y="1095"/>
                    <a:pt x="342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92" name="Freeform 19"/>
            <p:cNvSpPr>
              <a:spLocks/>
            </p:cNvSpPr>
            <p:nvPr/>
          </p:nvSpPr>
          <p:spPr bwMode="auto">
            <a:xfrm>
              <a:off x="3660" y="2578"/>
              <a:ext cx="789" cy="441"/>
            </a:xfrm>
            <a:custGeom>
              <a:avLst/>
              <a:gdLst>
                <a:gd name="T0" fmla="*/ 0 w 1980"/>
                <a:gd name="T1" fmla="*/ 0 h 1080"/>
                <a:gd name="T2" fmla="*/ 1440 w 1980"/>
                <a:gd name="T3" fmla="*/ 540 h 1080"/>
                <a:gd name="T4" fmla="*/ 1980 w 1980"/>
                <a:gd name="T5" fmla="*/ 1080 h 1080"/>
                <a:gd name="T6" fmla="*/ 0 60000 65536"/>
                <a:gd name="T7" fmla="*/ 0 60000 65536"/>
                <a:gd name="T8" fmla="*/ 0 60000 65536"/>
                <a:gd name="T9" fmla="*/ 0 w 1980"/>
                <a:gd name="T10" fmla="*/ 0 h 1080"/>
                <a:gd name="T11" fmla="*/ 1980 w 1980"/>
                <a:gd name="T12" fmla="*/ 1080 h 10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0" h="1080">
                  <a:moveTo>
                    <a:pt x="0" y="0"/>
                  </a:moveTo>
                  <a:cubicBezTo>
                    <a:pt x="555" y="180"/>
                    <a:pt x="1110" y="360"/>
                    <a:pt x="1440" y="540"/>
                  </a:cubicBezTo>
                  <a:cubicBezTo>
                    <a:pt x="1770" y="720"/>
                    <a:pt x="1875" y="900"/>
                    <a:pt x="1980" y="10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93" name="Freeform 20"/>
            <p:cNvSpPr>
              <a:spLocks/>
            </p:cNvSpPr>
            <p:nvPr/>
          </p:nvSpPr>
          <p:spPr bwMode="auto">
            <a:xfrm>
              <a:off x="4225" y="2510"/>
              <a:ext cx="125" cy="509"/>
            </a:xfrm>
            <a:custGeom>
              <a:avLst/>
              <a:gdLst>
                <a:gd name="T0" fmla="*/ 210 w 390"/>
                <a:gd name="T1" fmla="*/ 0 h 1260"/>
                <a:gd name="T2" fmla="*/ 30 w 390"/>
                <a:gd name="T3" fmla="*/ 540 h 1260"/>
                <a:gd name="T4" fmla="*/ 390 w 390"/>
                <a:gd name="T5" fmla="*/ 1260 h 1260"/>
                <a:gd name="T6" fmla="*/ 0 60000 65536"/>
                <a:gd name="T7" fmla="*/ 0 60000 65536"/>
                <a:gd name="T8" fmla="*/ 0 60000 65536"/>
                <a:gd name="T9" fmla="*/ 0 w 390"/>
                <a:gd name="T10" fmla="*/ 0 h 1260"/>
                <a:gd name="T11" fmla="*/ 390 w 390"/>
                <a:gd name="T12" fmla="*/ 1260 h 12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0" h="1260">
                  <a:moveTo>
                    <a:pt x="210" y="0"/>
                  </a:moveTo>
                  <a:cubicBezTo>
                    <a:pt x="105" y="165"/>
                    <a:pt x="0" y="330"/>
                    <a:pt x="30" y="540"/>
                  </a:cubicBezTo>
                  <a:cubicBezTo>
                    <a:pt x="60" y="750"/>
                    <a:pt x="225" y="1005"/>
                    <a:pt x="39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94" name="Freeform 21"/>
            <p:cNvSpPr>
              <a:spLocks/>
            </p:cNvSpPr>
            <p:nvPr/>
          </p:nvSpPr>
          <p:spPr bwMode="auto">
            <a:xfrm>
              <a:off x="4548" y="2610"/>
              <a:ext cx="83" cy="409"/>
            </a:xfrm>
            <a:custGeom>
              <a:avLst/>
              <a:gdLst>
                <a:gd name="T0" fmla="*/ 0 w 360"/>
                <a:gd name="T1" fmla="*/ 0 h 1080"/>
                <a:gd name="T2" fmla="*/ 360 w 360"/>
                <a:gd name="T3" fmla="*/ 540 h 1080"/>
                <a:gd name="T4" fmla="*/ 0 w 360"/>
                <a:gd name="T5" fmla="*/ 1080 h 1080"/>
                <a:gd name="T6" fmla="*/ 0 60000 65536"/>
                <a:gd name="T7" fmla="*/ 0 60000 65536"/>
                <a:gd name="T8" fmla="*/ 0 60000 65536"/>
                <a:gd name="T9" fmla="*/ 0 w 360"/>
                <a:gd name="T10" fmla="*/ 0 h 1080"/>
                <a:gd name="T11" fmla="*/ 360 w 360"/>
                <a:gd name="T12" fmla="*/ 1080 h 10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0" h="1080">
                  <a:moveTo>
                    <a:pt x="0" y="0"/>
                  </a:moveTo>
                  <a:cubicBezTo>
                    <a:pt x="180" y="180"/>
                    <a:pt x="360" y="360"/>
                    <a:pt x="360" y="540"/>
                  </a:cubicBezTo>
                  <a:cubicBezTo>
                    <a:pt x="360" y="720"/>
                    <a:pt x="60" y="990"/>
                    <a:pt x="0" y="10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95" name="Text Box 22"/>
            <p:cNvSpPr txBox="1">
              <a:spLocks noChangeArrowheads="1"/>
            </p:cNvSpPr>
            <p:nvPr/>
          </p:nvSpPr>
          <p:spPr bwMode="auto">
            <a:xfrm>
              <a:off x="3309" y="2478"/>
              <a:ext cx="197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6696" name="Text Box 23"/>
            <p:cNvSpPr txBox="1">
              <a:spLocks noChangeArrowheads="1"/>
            </p:cNvSpPr>
            <p:nvPr/>
          </p:nvSpPr>
          <p:spPr bwMode="auto">
            <a:xfrm>
              <a:off x="4131" y="2414"/>
              <a:ext cx="197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6697" name="Text Box 24"/>
            <p:cNvSpPr txBox="1">
              <a:spLocks noChangeArrowheads="1"/>
            </p:cNvSpPr>
            <p:nvPr/>
          </p:nvSpPr>
          <p:spPr bwMode="auto">
            <a:xfrm>
              <a:off x="3653" y="2541"/>
              <a:ext cx="197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98" name="Text Box 25"/>
            <p:cNvSpPr txBox="1">
              <a:spLocks noChangeArrowheads="1"/>
            </p:cNvSpPr>
            <p:nvPr/>
          </p:nvSpPr>
          <p:spPr bwMode="auto">
            <a:xfrm>
              <a:off x="4568" y="2510"/>
              <a:ext cx="198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99" name="Text Box 26"/>
            <p:cNvSpPr txBox="1">
              <a:spLocks noChangeArrowheads="1"/>
            </p:cNvSpPr>
            <p:nvPr/>
          </p:nvSpPr>
          <p:spPr bwMode="auto">
            <a:xfrm>
              <a:off x="4662" y="2350"/>
              <a:ext cx="198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700" name="Text Box 27"/>
            <p:cNvSpPr txBox="1">
              <a:spLocks noChangeArrowheads="1"/>
            </p:cNvSpPr>
            <p:nvPr/>
          </p:nvSpPr>
          <p:spPr bwMode="auto">
            <a:xfrm>
              <a:off x="3756" y="2414"/>
              <a:ext cx="197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2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172060" name="Text Box 28"/>
          <p:cNvSpPr txBox="1">
            <a:spLocks noChangeArrowheads="1"/>
          </p:cNvSpPr>
          <p:nvPr/>
        </p:nvSpPr>
        <p:spPr bwMode="auto">
          <a:xfrm>
            <a:off x="2657475" y="1936750"/>
            <a:ext cx="12255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400" b="1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failure</a:t>
            </a:r>
            <a:endParaRPr lang="en-US" sz="2400">
              <a:solidFill>
                <a:srgbClr val="1E0230"/>
              </a:solidFill>
              <a:latin typeface="Times New Roman" pitchFamily="18" charset="0"/>
            </a:endParaRPr>
          </a:p>
        </p:txBody>
      </p:sp>
      <p:sp>
        <p:nvSpPr>
          <p:cNvPr id="172061" name="Text Box 29"/>
          <p:cNvSpPr txBox="1">
            <a:spLocks noChangeArrowheads="1"/>
          </p:cNvSpPr>
          <p:nvPr/>
        </p:nvSpPr>
        <p:spPr bwMode="auto">
          <a:xfrm>
            <a:off x="3754438" y="1916113"/>
            <a:ext cx="29162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 level “1</a:t>
            </a:r>
            <a:r>
              <a:rPr lang="en-US" sz="2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” of </a:t>
            </a:r>
            <a:r>
              <a:rPr lang="en-US" sz="2400" b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system reliability</a:t>
            </a:r>
            <a:endParaRPr lang="sk-SK" sz="2400" dirty="0">
              <a:solidFill>
                <a:srgbClr val="1E0230"/>
              </a:solidFill>
              <a:latin typeface="Times New Roman" pitchFamily="18" charset="0"/>
            </a:endParaRPr>
          </a:p>
        </p:txBody>
      </p:sp>
      <p:sp>
        <p:nvSpPr>
          <p:cNvPr id="172062" name="Text Box 30"/>
          <p:cNvSpPr txBox="1">
            <a:spLocks noChangeArrowheads="1"/>
          </p:cNvSpPr>
          <p:nvPr/>
        </p:nvSpPr>
        <p:spPr bwMode="auto">
          <a:xfrm>
            <a:off x="6520070" y="1936750"/>
            <a:ext cx="24445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sk-SK" sz="2400" b="1" dirty="0" err="1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sk-SK" sz="2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“2”</a:t>
            </a:r>
            <a:r>
              <a:rPr lang="sk-SK" sz="2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sk-SK" sz="2400" b="1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sk-SK" sz="2400" b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b="1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reliability</a:t>
            </a:r>
            <a:endParaRPr lang="sk-SK" sz="2400" dirty="0">
              <a:solidFill>
                <a:srgbClr val="1E0230"/>
              </a:solidFill>
              <a:latin typeface="Times New Roman" pitchFamily="18" charset="0"/>
            </a:endParaRP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7500306" y="3001447"/>
            <a:ext cx="1283964" cy="2912335"/>
            <a:chOff x="8706" y="10263"/>
            <a:chExt cx="1497" cy="3276"/>
          </a:xfrm>
        </p:grpSpPr>
        <p:sp>
          <p:nvSpPr>
            <p:cNvPr id="26664" name="Line 32"/>
            <p:cNvSpPr>
              <a:spLocks noChangeShapeType="1"/>
            </p:cNvSpPr>
            <p:nvPr/>
          </p:nvSpPr>
          <p:spPr bwMode="auto">
            <a:xfrm flipH="1">
              <a:off x="9083" y="11004"/>
              <a:ext cx="1" cy="4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65" name="Text Box 33"/>
            <p:cNvSpPr txBox="1">
              <a:spLocks noChangeArrowheads="1"/>
            </p:cNvSpPr>
            <p:nvPr/>
          </p:nvSpPr>
          <p:spPr bwMode="auto">
            <a:xfrm>
              <a:off x="8729" y="10869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 dirty="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6666" name="Oval 34"/>
            <p:cNvSpPr>
              <a:spLocks noChangeArrowheads="1"/>
            </p:cNvSpPr>
            <p:nvPr/>
          </p:nvSpPr>
          <p:spPr bwMode="auto">
            <a:xfrm>
              <a:off x="8706" y="10263"/>
              <a:ext cx="720" cy="7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 i="1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2400" baseline="-250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  <a:endParaRPr lang="sk-SK" sz="240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68" name="Oval 36"/>
            <p:cNvSpPr>
              <a:spLocks noChangeArrowheads="1"/>
            </p:cNvSpPr>
            <p:nvPr/>
          </p:nvSpPr>
          <p:spPr bwMode="auto">
            <a:xfrm>
              <a:off x="8742" y="11481"/>
              <a:ext cx="720" cy="7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 i="1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2400" baseline="-250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  <a:endParaRPr lang="sk-SK" sz="240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69" name="Text Box 37"/>
            <p:cNvSpPr txBox="1">
              <a:spLocks noChangeArrowheads="1"/>
            </p:cNvSpPr>
            <p:nvPr/>
          </p:nvSpPr>
          <p:spPr bwMode="auto">
            <a:xfrm>
              <a:off x="8894" y="11004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 dirty="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70" name="Text Box 38"/>
            <p:cNvSpPr txBox="1">
              <a:spLocks noChangeArrowheads="1"/>
            </p:cNvSpPr>
            <p:nvPr/>
          </p:nvSpPr>
          <p:spPr bwMode="auto">
            <a:xfrm>
              <a:off x="9407" y="10947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71" name="Text Box 39"/>
            <p:cNvSpPr txBox="1">
              <a:spLocks noChangeArrowheads="1"/>
            </p:cNvSpPr>
            <p:nvPr/>
          </p:nvSpPr>
          <p:spPr bwMode="auto">
            <a:xfrm>
              <a:off x="9483" y="12999"/>
              <a:ext cx="720" cy="5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 dirty="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72" name="Freeform 40"/>
            <p:cNvSpPr>
              <a:spLocks/>
            </p:cNvSpPr>
            <p:nvPr/>
          </p:nvSpPr>
          <p:spPr bwMode="auto">
            <a:xfrm>
              <a:off x="9369" y="10890"/>
              <a:ext cx="684" cy="2109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73" name="Freeform 41"/>
            <p:cNvSpPr>
              <a:spLocks/>
            </p:cNvSpPr>
            <p:nvPr/>
          </p:nvSpPr>
          <p:spPr bwMode="auto">
            <a:xfrm flipH="1">
              <a:off x="8742" y="10956"/>
              <a:ext cx="209" cy="835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74" name="Freeform 42"/>
            <p:cNvSpPr>
              <a:spLocks/>
            </p:cNvSpPr>
            <p:nvPr/>
          </p:nvSpPr>
          <p:spPr bwMode="auto">
            <a:xfrm>
              <a:off x="9426" y="11973"/>
              <a:ext cx="399" cy="1026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76" name="Text Box 44"/>
            <p:cNvSpPr txBox="1">
              <a:spLocks noChangeArrowheads="1"/>
            </p:cNvSpPr>
            <p:nvPr/>
          </p:nvSpPr>
          <p:spPr bwMode="auto">
            <a:xfrm>
              <a:off x="9521" y="12087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4486104" y="2900503"/>
            <a:ext cx="1372598" cy="3001962"/>
            <a:chOff x="6011" y="10260"/>
            <a:chExt cx="1633" cy="3279"/>
          </a:xfrm>
        </p:grpSpPr>
        <p:sp>
          <p:nvSpPr>
            <p:cNvPr id="26650" name="Line 47"/>
            <p:cNvSpPr>
              <a:spLocks noChangeShapeType="1"/>
            </p:cNvSpPr>
            <p:nvPr/>
          </p:nvSpPr>
          <p:spPr bwMode="auto">
            <a:xfrm flipH="1">
              <a:off x="7196" y="10980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51" name="Oval 48"/>
            <p:cNvSpPr>
              <a:spLocks noChangeArrowheads="1"/>
            </p:cNvSpPr>
            <p:nvPr/>
          </p:nvSpPr>
          <p:spPr bwMode="auto">
            <a:xfrm>
              <a:off x="6825" y="10260"/>
              <a:ext cx="720" cy="7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 i="1" dirty="0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2400" baseline="-25000" dirty="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  <a:endParaRPr lang="sk-SK" sz="2400" dirty="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52" name="Oval 49"/>
            <p:cNvSpPr>
              <a:spLocks noChangeArrowheads="1"/>
            </p:cNvSpPr>
            <p:nvPr/>
          </p:nvSpPr>
          <p:spPr bwMode="auto">
            <a:xfrm>
              <a:off x="6825" y="11520"/>
              <a:ext cx="720" cy="7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 i="1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2400" baseline="-250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  <a:endParaRPr lang="sk-SK" sz="240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53" name="Text Box 50"/>
            <p:cNvSpPr txBox="1">
              <a:spLocks noChangeArrowheads="1"/>
            </p:cNvSpPr>
            <p:nvPr/>
          </p:nvSpPr>
          <p:spPr bwMode="auto">
            <a:xfrm>
              <a:off x="7008" y="10961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 dirty="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54" name="Text Box 51"/>
            <p:cNvSpPr txBox="1">
              <a:spLocks noChangeArrowheads="1"/>
            </p:cNvSpPr>
            <p:nvPr/>
          </p:nvSpPr>
          <p:spPr bwMode="auto">
            <a:xfrm>
              <a:off x="6785" y="12999"/>
              <a:ext cx="720" cy="5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55" name="Freeform 52"/>
            <p:cNvSpPr>
              <a:spLocks/>
            </p:cNvSpPr>
            <p:nvPr/>
          </p:nvSpPr>
          <p:spPr bwMode="auto">
            <a:xfrm>
              <a:off x="7385" y="12174"/>
              <a:ext cx="141" cy="825"/>
            </a:xfrm>
            <a:custGeom>
              <a:avLst/>
              <a:gdLst>
                <a:gd name="T0" fmla="*/ 0 w 360"/>
                <a:gd name="T1" fmla="*/ 0 h 1080"/>
                <a:gd name="T2" fmla="*/ 360 w 360"/>
                <a:gd name="T3" fmla="*/ 540 h 1080"/>
                <a:gd name="T4" fmla="*/ 0 w 360"/>
                <a:gd name="T5" fmla="*/ 1080 h 1080"/>
                <a:gd name="T6" fmla="*/ 0 60000 65536"/>
                <a:gd name="T7" fmla="*/ 0 60000 65536"/>
                <a:gd name="T8" fmla="*/ 0 60000 65536"/>
                <a:gd name="T9" fmla="*/ 0 w 360"/>
                <a:gd name="T10" fmla="*/ 0 h 1080"/>
                <a:gd name="T11" fmla="*/ 360 w 360"/>
                <a:gd name="T12" fmla="*/ 1080 h 10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0" h="1080">
                  <a:moveTo>
                    <a:pt x="0" y="0"/>
                  </a:moveTo>
                  <a:cubicBezTo>
                    <a:pt x="180" y="180"/>
                    <a:pt x="360" y="360"/>
                    <a:pt x="360" y="540"/>
                  </a:cubicBezTo>
                  <a:cubicBezTo>
                    <a:pt x="360" y="720"/>
                    <a:pt x="60" y="990"/>
                    <a:pt x="0" y="10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56" name="Text Box 53"/>
            <p:cNvSpPr txBox="1">
              <a:spLocks noChangeArrowheads="1"/>
            </p:cNvSpPr>
            <p:nvPr/>
          </p:nvSpPr>
          <p:spPr bwMode="auto">
            <a:xfrm>
              <a:off x="6828" y="12087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6657" name="Text Box 54"/>
            <p:cNvSpPr txBox="1">
              <a:spLocks noChangeArrowheads="1"/>
            </p:cNvSpPr>
            <p:nvPr/>
          </p:nvSpPr>
          <p:spPr bwMode="auto">
            <a:xfrm>
              <a:off x="7284" y="12240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58" name="Freeform 55"/>
            <p:cNvSpPr>
              <a:spLocks/>
            </p:cNvSpPr>
            <p:nvPr/>
          </p:nvSpPr>
          <p:spPr bwMode="auto">
            <a:xfrm flipH="1">
              <a:off x="6842" y="12201"/>
              <a:ext cx="141" cy="825"/>
            </a:xfrm>
            <a:custGeom>
              <a:avLst/>
              <a:gdLst>
                <a:gd name="T0" fmla="*/ 0 w 360"/>
                <a:gd name="T1" fmla="*/ 0 h 1080"/>
                <a:gd name="T2" fmla="*/ 360 w 360"/>
                <a:gd name="T3" fmla="*/ 540 h 1080"/>
                <a:gd name="T4" fmla="*/ 0 w 360"/>
                <a:gd name="T5" fmla="*/ 1080 h 1080"/>
                <a:gd name="T6" fmla="*/ 0 60000 65536"/>
                <a:gd name="T7" fmla="*/ 0 60000 65536"/>
                <a:gd name="T8" fmla="*/ 0 60000 65536"/>
                <a:gd name="T9" fmla="*/ 0 w 360"/>
                <a:gd name="T10" fmla="*/ 0 h 1080"/>
                <a:gd name="T11" fmla="*/ 360 w 360"/>
                <a:gd name="T12" fmla="*/ 1080 h 10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0" h="1080">
                  <a:moveTo>
                    <a:pt x="0" y="0"/>
                  </a:moveTo>
                  <a:cubicBezTo>
                    <a:pt x="180" y="180"/>
                    <a:pt x="360" y="360"/>
                    <a:pt x="360" y="540"/>
                  </a:cubicBezTo>
                  <a:cubicBezTo>
                    <a:pt x="360" y="720"/>
                    <a:pt x="60" y="990"/>
                    <a:pt x="0" y="10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59" name="Text Box 56"/>
            <p:cNvSpPr txBox="1">
              <a:spLocks noChangeArrowheads="1"/>
            </p:cNvSpPr>
            <p:nvPr/>
          </p:nvSpPr>
          <p:spPr bwMode="auto">
            <a:xfrm>
              <a:off x="6447" y="10605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 dirty="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6660" name="Oval 57"/>
            <p:cNvSpPr>
              <a:spLocks noChangeArrowheads="1"/>
            </p:cNvSpPr>
            <p:nvPr/>
          </p:nvSpPr>
          <p:spPr bwMode="auto">
            <a:xfrm>
              <a:off x="6011" y="11481"/>
              <a:ext cx="720" cy="7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 i="1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2400" baseline="-250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  <a:endParaRPr lang="sk-SK" sz="240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61" name="Freeform 58"/>
            <p:cNvSpPr>
              <a:spLocks/>
            </p:cNvSpPr>
            <p:nvPr/>
          </p:nvSpPr>
          <p:spPr bwMode="auto">
            <a:xfrm flipH="1">
              <a:off x="6430" y="10743"/>
              <a:ext cx="415" cy="720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62" name="Freeform 59"/>
            <p:cNvSpPr>
              <a:spLocks/>
            </p:cNvSpPr>
            <p:nvPr/>
          </p:nvSpPr>
          <p:spPr bwMode="auto">
            <a:xfrm>
              <a:off x="6389" y="12201"/>
              <a:ext cx="798" cy="798"/>
            </a:xfrm>
            <a:custGeom>
              <a:avLst/>
              <a:gdLst>
                <a:gd name="T0" fmla="*/ 0 w 3420"/>
                <a:gd name="T1" fmla="*/ 0 h 1260"/>
                <a:gd name="T2" fmla="*/ 2520 w 3420"/>
                <a:gd name="T3" fmla="*/ 720 h 1260"/>
                <a:gd name="T4" fmla="*/ 3420 w 3420"/>
                <a:gd name="T5" fmla="*/ 1260 h 1260"/>
                <a:gd name="T6" fmla="*/ 0 60000 65536"/>
                <a:gd name="T7" fmla="*/ 0 60000 65536"/>
                <a:gd name="T8" fmla="*/ 0 60000 65536"/>
                <a:gd name="T9" fmla="*/ 0 w 3420"/>
                <a:gd name="T10" fmla="*/ 0 h 1260"/>
                <a:gd name="T11" fmla="*/ 3420 w 3420"/>
                <a:gd name="T12" fmla="*/ 1260 h 12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20" h="1260">
                  <a:moveTo>
                    <a:pt x="0" y="0"/>
                  </a:moveTo>
                  <a:cubicBezTo>
                    <a:pt x="975" y="255"/>
                    <a:pt x="1950" y="510"/>
                    <a:pt x="2520" y="720"/>
                  </a:cubicBezTo>
                  <a:cubicBezTo>
                    <a:pt x="3090" y="930"/>
                    <a:pt x="3255" y="1095"/>
                    <a:pt x="342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63" name="Text Box 60"/>
            <p:cNvSpPr txBox="1">
              <a:spLocks noChangeArrowheads="1"/>
            </p:cNvSpPr>
            <p:nvPr/>
          </p:nvSpPr>
          <p:spPr bwMode="auto">
            <a:xfrm>
              <a:off x="6315" y="12183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2632075" y="2961847"/>
            <a:ext cx="1202512" cy="2921000"/>
            <a:chOff x="4410" y="10227"/>
            <a:chExt cx="1404" cy="3255"/>
          </a:xfrm>
        </p:grpSpPr>
        <p:sp>
          <p:nvSpPr>
            <p:cNvPr id="26643" name="Text Box 62"/>
            <p:cNvSpPr txBox="1">
              <a:spLocks noChangeArrowheads="1"/>
            </p:cNvSpPr>
            <p:nvPr/>
          </p:nvSpPr>
          <p:spPr bwMode="auto">
            <a:xfrm>
              <a:off x="4843" y="10704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 dirty="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6644" name="Oval 63"/>
            <p:cNvSpPr>
              <a:spLocks noChangeArrowheads="1"/>
            </p:cNvSpPr>
            <p:nvPr/>
          </p:nvSpPr>
          <p:spPr bwMode="auto">
            <a:xfrm>
              <a:off x="5094" y="10227"/>
              <a:ext cx="720" cy="7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 i="1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2400" baseline="-25000">
                  <a:solidFill>
                    <a:srgbClr val="1E0230"/>
                  </a:solidFill>
                  <a:latin typeface="Times New Roman" pitchFamily="18" charset="0"/>
                </a:rPr>
                <a:t>1</a:t>
              </a:r>
              <a:endParaRPr lang="sk-SK" sz="240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45" name="Oval 64"/>
            <p:cNvSpPr>
              <a:spLocks noChangeArrowheads="1"/>
            </p:cNvSpPr>
            <p:nvPr/>
          </p:nvSpPr>
          <p:spPr bwMode="auto">
            <a:xfrm>
              <a:off x="4627" y="11520"/>
              <a:ext cx="720" cy="7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 i="1">
                  <a:solidFill>
                    <a:srgbClr val="1E0230"/>
                  </a:solidFill>
                  <a:latin typeface="Times New Roman" pitchFamily="18" charset="0"/>
                </a:rPr>
                <a:t>x</a:t>
              </a:r>
              <a:r>
                <a:rPr lang="sk-SK" sz="2400" baseline="-25000">
                  <a:solidFill>
                    <a:srgbClr val="1E0230"/>
                  </a:solidFill>
                  <a:latin typeface="Times New Roman" pitchFamily="18" charset="0"/>
                </a:rPr>
                <a:t>2</a:t>
              </a:r>
              <a:endParaRPr lang="sk-SK" sz="2400">
                <a:solidFill>
                  <a:srgbClr val="1E0230"/>
                </a:solidFill>
                <a:latin typeface="Times New Roman" pitchFamily="18" charset="0"/>
              </a:endParaRPr>
            </a:p>
          </p:txBody>
        </p:sp>
        <p:sp>
          <p:nvSpPr>
            <p:cNvPr id="26646" name="Text Box 65"/>
            <p:cNvSpPr txBox="1">
              <a:spLocks noChangeArrowheads="1"/>
            </p:cNvSpPr>
            <p:nvPr/>
          </p:nvSpPr>
          <p:spPr bwMode="auto">
            <a:xfrm>
              <a:off x="4410" y="12942"/>
              <a:ext cx="720" cy="5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sk-SK" sz="240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6647" name="Freeform 66"/>
            <p:cNvSpPr>
              <a:spLocks/>
            </p:cNvSpPr>
            <p:nvPr/>
          </p:nvSpPr>
          <p:spPr bwMode="auto">
            <a:xfrm flipH="1">
              <a:off x="4964" y="10800"/>
              <a:ext cx="187" cy="720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48" name="Freeform 67"/>
            <p:cNvSpPr>
              <a:spLocks/>
            </p:cNvSpPr>
            <p:nvPr/>
          </p:nvSpPr>
          <p:spPr bwMode="auto">
            <a:xfrm flipH="1">
              <a:off x="4627" y="12240"/>
              <a:ext cx="239" cy="702"/>
            </a:xfrm>
            <a:custGeom>
              <a:avLst/>
              <a:gdLst>
                <a:gd name="T0" fmla="*/ 0 w 1620"/>
                <a:gd name="T1" fmla="*/ 0 h 2520"/>
                <a:gd name="T2" fmla="*/ 1260 w 1620"/>
                <a:gd name="T3" fmla="*/ 1080 h 2520"/>
                <a:gd name="T4" fmla="*/ 1620 w 1620"/>
                <a:gd name="T5" fmla="*/ 2520 h 2520"/>
                <a:gd name="T6" fmla="*/ 0 60000 65536"/>
                <a:gd name="T7" fmla="*/ 0 60000 65536"/>
                <a:gd name="T8" fmla="*/ 0 60000 65536"/>
                <a:gd name="T9" fmla="*/ 0 w 1620"/>
                <a:gd name="T10" fmla="*/ 0 h 2520"/>
                <a:gd name="T11" fmla="*/ 1620 w 1620"/>
                <a:gd name="T12" fmla="*/ 2520 h 25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  <p:sp>
          <p:nvSpPr>
            <p:cNvPr id="26649" name="Text Box 68"/>
            <p:cNvSpPr txBox="1">
              <a:spLocks noChangeArrowheads="1"/>
            </p:cNvSpPr>
            <p:nvPr/>
          </p:nvSpPr>
          <p:spPr bwMode="auto">
            <a:xfrm>
              <a:off x="4615" y="12164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l" eaLnBrk="0" hangingPunct="0"/>
              <a:r>
                <a:rPr lang="sk-SK" sz="1800">
                  <a:solidFill>
                    <a:srgbClr val="1E0230"/>
                  </a:solidFill>
                  <a:latin typeface="Times New Roman" pitchFamily="18" charset="0"/>
                </a:rPr>
                <a:t>0</a:t>
              </a:r>
            </a:p>
          </p:txBody>
        </p:sp>
      </p:grpSp>
      <p:sp>
        <p:nvSpPr>
          <p:cNvPr id="172104" name="Text Box 72"/>
          <p:cNvSpPr txBox="1">
            <a:spLocks noChangeArrowheads="1"/>
          </p:cNvSpPr>
          <p:nvPr/>
        </p:nvSpPr>
        <p:spPr bwMode="auto">
          <a:xfrm>
            <a:off x="185738" y="3844925"/>
            <a:ext cx="1366837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60000"/>
              </a:spcBef>
            </a:pPr>
            <a:r>
              <a:rPr lang="en-US" sz="2400" i="1" dirty="0">
                <a:solidFill>
                  <a:srgbClr val="31044C"/>
                </a:solidFill>
                <a:latin typeface="Times New Roman" pitchFamily="18" charset="0"/>
              </a:rPr>
              <a:t>p</a:t>
            </a:r>
            <a:r>
              <a:rPr lang="en-US" sz="2400" i="1" baseline="-25000" dirty="0">
                <a:solidFill>
                  <a:srgbClr val="31044C"/>
                </a:solidFill>
                <a:latin typeface="Times New Roman" pitchFamily="18" charset="0"/>
              </a:rPr>
              <a:t>i</a:t>
            </a:r>
            <a:r>
              <a:rPr lang="en-US" sz="2400" baseline="-25000" dirty="0">
                <a:solidFill>
                  <a:srgbClr val="31044C"/>
                </a:solidFill>
                <a:latin typeface="Times New Roman" pitchFamily="18" charset="0"/>
              </a:rPr>
              <a:t>,0</a:t>
            </a:r>
            <a:r>
              <a:rPr lang="en-US" sz="2400" dirty="0">
                <a:solidFill>
                  <a:srgbClr val="31044C"/>
                </a:solidFill>
                <a:latin typeface="Times New Roman" pitchFamily="18" charset="0"/>
              </a:rPr>
              <a:t> = 0.1</a:t>
            </a:r>
          </a:p>
          <a:p>
            <a:pPr algn="l">
              <a:spcBef>
                <a:spcPct val="60000"/>
              </a:spcBef>
            </a:pPr>
            <a:r>
              <a:rPr lang="en-US" sz="2400" i="1" dirty="0">
                <a:solidFill>
                  <a:srgbClr val="31044C"/>
                </a:solidFill>
                <a:latin typeface="Times New Roman" pitchFamily="18" charset="0"/>
              </a:rPr>
              <a:t>p</a:t>
            </a:r>
            <a:r>
              <a:rPr lang="en-US" sz="2400" i="1" baseline="-25000" dirty="0">
                <a:solidFill>
                  <a:srgbClr val="31044C"/>
                </a:solidFill>
                <a:latin typeface="Times New Roman" pitchFamily="18" charset="0"/>
              </a:rPr>
              <a:t>i</a:t>
            </a:r>
            <a:r>
              <a:rPr lang="en-US" sz="2400" baseline="-25000" dirty="0">
                <a:solidFill>
                  <a:srgbClr val="31044C"/>
                </a:solidFill>
                <a:latin typeface="Times New Roman" pitchFamily="18" charset="0"/>
              </a:rPr>
              <a:t>,1</a:t>
            </a:r>
            <a:r>
              <a:rPr lang="en-US" sz="2400" dirty="0">
                <a:solidFill>
                  <a:srgbClr val="31044C"/>
                </a:solidFill>
                <a:latin typeface="Times New Roman" pitchFamily="18" charset="0"/>
              </a:rPr>
              <a:t> = 0.3</a:t>
            </a:r>
          </a:p>
          <a:p>
            <a:pPr algn="l">
              <a:spcBef>
                <a:spcPct val="60000"/>
              </a:spcBef>
            </a:pPr>
            <a:r>
              <a:rPr lang="en-US" sz="2400" i="1" dirty="0">
                <a:solidFill>
                  <a:srgbClr val="31044C"/>
                </a:solidFill>
                <a:latin typeface="Times New Roman" pitchFamily="18" charset="0"/>
              </a:rPr>
              <a:t>p</a:t>
            </a:r>
            <a:r>
              <a:rPr lang="en-US" sz="2400" i="1" baseline="-25000" dirty="0">
                <a:solidFill>
                  <a:srgbClr val="31044C"/>
                </a:solidFill>
                <a:latin typeface="Times New Roman" pitchFamily="18" charset="0"/>
              </a:rPr>
              <a:t>i</a:t>
            </a:r>
            <a:r>
              <a:rPr lang="en-US" sz="2400" baseline="-25000" dirty="0">
                <a:solidFill>
                  <a:srgbClr val="31044C"/>
                </a:solidFill>
                <a:latin typeface="Times New Roman" pitchFamily="18" charset="0"/>
              </a:rPr>
              <a:t>,2</a:t>
            </a:r>
            <a:r>
              <a:rPr lang="en-US" sz="2400" dirty="0">
                <a:solidFill>
                  <a:srgbClr val="31044C"/>
                </a:solidFill>
                <a:latin typeface="Times New Roman" pitchFamily="18" charset="0"/>
              </a:rPr>
              <a:t> = 0.6</a:t>
            </a:r>
            <a:endParaRPr lang="sk-SK" sz="2400" dirty="0">
              <a:solidFill>
                <a:srgbClr val="31044C"/>
              </a:solidFill>
              <a:latin typeface="Times New Roman" pitchFamily="18" charset="0"/>
            </a:endParaRPr>
          </a:p>
        </p:txBody>
      </p:sp>
      <p:sp>
        <p:nvSpPr>
          <p:cNvPr id="172105" name="Text Box 73"/>
          <p:cNvSpPr txBox="1">
            <a:spLocks noChangeArrowheads="1"/>
          </p:cNvSpPr>
          <p:nvPr/>
        </p:nvSpPr>
        <p:spPr bwMode="auto">
          <a:xfrm>
            <a:off x="2124236" y="5838825"/>
            <a:ext cx="1366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60000"/>
              </a:spcBef>
            </a:pPr>
            <a:r>
              <a:rPr lang="en-US" sz="2400" i="1" dirty="0" smtClean="0">
                <a:solidFill>
                  <a:srgbClr val="1E0230"/>
                </a:solidFill>
                <a:latin typeface="Times New Roman" pitchFamily="18" charset="0"/>
              </a:rPr>
              <a:t>F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1E0230"/>
                </a:solidFill>
                <a:latin typeface="Times New Roman" pitchFamily="18" charset="0"/>
              </a:rPr>
              <a:t>= 0.01</a:t>
            </a:r>
          </a:p>
        </p:txBody>
      </p:sp>
      <p:sp>
        <p:nvSpPr>
          <p:cNvPr id="172106" name="Text Box 74"/>
          <p:cNvSpPr txBox="1">
            <a:spLocks noChangeArrowheads="1"/>
          </p:cNvSpPr>
          <p:nvPr/>
        </p:nvSpPr>
        <p:spPr bwMode="auto">
          <a:xfrm>
            <a:off x="4453261" y="5838825"/>
            <a:ext cx="17487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60000"/>
              </a:spcBef>
            </a:pPr>
            <a:r>
              <a:rPr lang="en-US" sz="2400" i="1" dirty="0" smtClean="0">
                <a:solidFill>
                  <a:srgbClr val="1E0230"/>
                </a:solidFill>
                <a:latin typeface="Times New Roman" pitchFamily="18" charset="0"/>
              </a:rPr>
              <a:t>R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</a:rPr>
              <a:t>(1) </a:t>
            </a:r>
            <a:r>
              <a:rPr lang="en-US" sz="2400" dirty="0">
                <a:solidFill>
                  <a:srgbClr val="1E0230"/>
                </a:solidFill>
                <a:latin typeface="Times New Roman" pitchFamily="18" charset="0"/>
              </a:rPr>
              <a:t>= 0.15</a:t>
            </a:r>
          </a:p>
        </p:txBody>
      </p:sp>
      <p:sp>
        <p:nvSpPr>
          <p:cNvPr id="172107" name="Text Box 75"/>
          <p:cNvSpPr txBox="1">
            <a:spLocks noChangeArrowheads="1"/>
          </p:cNvSpPr>
          <p:nvPr/>
        </p:nvSpPr>
        <p:spPr bwMode="auto">
          <a:xfrm>
            <a:off x="7148513" y="5809008"/>
            <a:ext cx="16357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60000"/>
              </a:spcBef>
            </a:pPr>
            <a:r>
              <a:rPr lang="en-US" sz="2400" i="1" dirty="0" smtClean="0">
                <a:solidFill>
                  <a:srgbClr val="1E0230"/>
                </a:solidFill>
                <a:latin typeface="Times New Roman" pitchFamily="18" charset="0"/>
              </a:rPr>
              <a:t>R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</a:rPr>
              <a:t>(1) = </a:t>
            </a:r>
            <a:r>
              <a:rPr lang="en-US" sz="2400" dirty="0">
                <a:solidFill>
                  <a:srgbClr val="1E0230"/>
                </a:solidFill>
                <a:latin typeface="Times New Roman" pitchFamily="18" charset="0"/>
              </a:rPr>
              <a:t>0.84</a:t>
            </a:r>
          </a:p>
        </p:txBody>
      </p:sp>
      <p:sp>
        <p:nvSpPr>
          <p:cNvPr id="26642" name="Text Box 76"/>
          <p:cNvSpPr txBox="1">
            <a:spLocks noChangeArrowheads="1"/>
          </p:cNvSpPr>
          <p:nvPr/>
        </p:nvSpPr>
        <p:spPr bwMode="auto">
          <a:xfrm>
            <a:off x="2292350" y="1093788"/>
            <a:ext cx="58499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) = Pr{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},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{1, 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-1}</a:t>
            </a:r>
            <a:endParaRPr lang="sk-SK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Zástupný symbol čísla snímky 76"/>
          <p:cNvSpPr>
            <a:spLocks noGrp="1"/>
          </p:cNvSpPr>
          <p:nvPr>
            <p:ph type="sldNum" sz="quarter" idx="12"/>
          </p:nvPr>
        </p:nvSpPr>
        <p:spPr>
          <a:xfrm>
            <a:off x="7002155" y="6300490"/>
            <a:ext cx="2133600" cy="476250"/>
          </a:xfrm>
        </p:spPr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cxnSp>
        <p:nvCxnSpPr>
          <p:cNvPr id="76" name="Rovná spojovacia šípka 75"/>
          <p:cNvCxnSpPr>
            <a:stCxn id="26679" idx="4"/>
            <a:endCxn id="26681" idx="0"/>
          </p:cNvCxnSpPr>
          <p:nvPr/>
        </p:nvCxnSpPr>
        <p:spPr bwMode="auto">
          <a:xfrm>
            <a:off x="1498247" y="2110401"/>
            <a:ext cx="0" cy="2475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1E0230"/>
            </a:solidFill>
            <a:prstDash val="solid"/>
            <a:round/>
            <a:headEnd type="none" w="med" len="med"/>
            <a:tailEnd type="triangl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101" name="Oval 69"/>
          <p:cNvSpPr>
            <a:spLocks noChangeArrowheads="1"/>
          </p:cNvSpPr>
          <p:nvPr/>
        </p:nvSpPr>
        <p:spPr bwMode="auto">
          <a:xfrm>
            <a:off x="9939" y="3140274"/>
            <a:ext cx="765175" cy="79375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72102" name="Oval 70"/>
          <p:cNvSpPr>
            <a:spLocks noChangeArrowheads="1"/>
          </p:cNvSpPr>
          <p:nvPr/>
        </p:nvSpPr>
        <p:spPr bwMode="auto">
          <a:xfrm>
            <a:off x="1085497" y="3130550"/>
            <a:ext cx="825500" cy="79375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72103" name="Oval 71"/>
          <p:cNvSpPr>
            <a:spLocks noChangeArrowheads="1"/>
          </p:cNvSpPr>
          <p:nvPr/>
        </p:nvSpPr>
        <p:spPr bwMode="auto">
          <a:xfrm>
            <a:off x="2205934" y="3122965"/>
            <a:ext cx="788987" cy="79375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482742" y="6270673"/>
            <a:ext cx="3351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478146" y="6150422"/>
            <a:ext cx="8306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Zaitseva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Importance Analysis of a Multi-State System Based on Multiple-Valued Logic Methods.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A.Lisnianski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I.Frenkel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(eds.), Recent Advances in System Reliability: Signatures, Multi-state Systems and Statistical Inference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Springer, 2012, pp. 113-134.</a:t>
            </a:r>
            <a:endParaRPr lang="sk-S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17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7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17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60" grpId="0" autoUpdateAnimBg="0"/>
      <p:bldP spid="172061" grpId="0" autoUpdateAnimBg="0"/>
      <p:bldP spid="172062" grpId="0" autoUpdateAnimBg="0"/>
      <p:bldP spid="172104" grpId="0" autoUpdateAnimBg="0"/>
      <p:bldP spid="172105" grpId="0" autoUpdateAnimBg="0"/>
      <p:bldP spid="172106" grpId="0" autoUpdateAnimBg="0"/>
      <p:bldP spid="172107" grpId="0" autoUpdateAnimBg="0"/>
      <p:bldP spid="172101" grpId="0" animBg="1"/>
      <p:bldP spid="172102" grpId="0" animBg="1"/>
      <p:bldP spid="1721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b="1" dirty="0" smtClean="0">
                <a:solidFill>
                  <a:srgbClr val="1E0230"/>
                </a:solidFill>
                <a:cs typeface="Times New Roman" pitchFamily="18" charset="0"/>
              </a:rPr>
              <a:t>Importance Measures </a:t>
            </a:r>
            <a:endParaRPr lang="sk-SK" sz="2800" b="1" dirty="0" smtClean="0">
              <a:solidFill>
                <a:srgbClr val="1E0230"/>
              </a:solidFill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470525" y="1619250"/>
            <a:ext cx="2944813" cy="2232025"/>
            <a:chOff x="3446" y="1020"/>
            <a:chExt cx="1855" cy="1406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3599" y="1360"/>
              <a:ext cx="1702" cy="1066"/>
              <a:chOff x="3599" y="1360"/>
              <a:chExt cx="1702" cy="1066"/>
            </a:xfrm>
          </p:grpSpPr>
          <p:sp>
            <p:nvSpPr>
              <p:cNvPr id="27661" name="Rectangle 4"/>
              <p:cNvSpPr>
                <a:spLocks noChangeArrowheads="1"/>
              </p:cNvSpPr>
              <p:nvPr/>
            </p:nvSpPr>
            <p:spPr bwMode="auto">
              <a:xfrm>
                <a:off x="3744" y="1360"/>
                <a:ext cx="1363" cy="10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27662" name="Line 5"/>
              <p:cNvSpPr>
                <a:spLocks noChangeShapeType="1"/>
              </p:cNvSpPr>
              <p:nvPr/>
            </p:nvSpPr>
            <p:spPr bwMode="auto">
              <a:xfrm>
                <a:off x="3599" y="1787"/>
                <a:ext cx="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7663" name="Line 6"/>
              <p:cNvSpPr>
                <a:spLocks noChangeShapeType="1"/>
              </p:cNvSpPr>
              <p:nvPr/>
            </p:nvSpPr>
            <p:spPr bwMode="auto">
              <a:xfrm>
                <a:off x="5107" y="1777"/>
                <a:ext cx="19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  <p:sp>
          <p:nvSpPr>
            <p:cNvPr id="27660" name="Text Box 15"/>
            <p:cNvSpPr txBox="1">
              <a:spLocks noChangeArrowheads="1"/>
            </p:cNvSpPr>
            <p:nvPr/>
          </p:nvSpPr>
          <p:spPr bwMode="auto">
            <a:xfrm>
              <a:off x="3446" y="1020"/>
              <a:ext cx="1855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rIns="18000"/>
            <a:lstStyle/>
            <a:p>
              <a:pPr algn="ctr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Multi-State System</a:t>
              </a:r>
              <a:endParaRPr lang="sk-SK" sz="2400" b="1">
                <a:latin typeface="Times New Roman" pitchFamily="18" charset="0"/>
              </a:endParaRPr>
            </a:p>
          </p:txBody>
        </p:sp>
      </p:grpSp>
      <p:sp>
        <p:nvSpPr>
          <p:cNvPr id="27652" name="Text Box 16"/>
          <p:cNvSpPr txBox="1">
            <a:spLocks noChangeArrowheads="1"/>
          </p:cNvSpPr>
          <p:nvPr/>
        </p:nvSpPr>
        <p:spPr bwMode="auto">
          <a:xfrm>
            <a:off x="574675" y="1665288"/>
            <a:ext cx="465931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b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Importance Measures (IMs)</a:t>
            </a:r>
            <a:r>
              <a:rPr lang="en-GB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are probabilities that characterizes:</a:t>
            </a:r>
            <a:endParaRPr lang="sk-SK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600075" y="3390900"/>
            <a:ext cx="46593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if the </a:t>
            </a:r>
            <a:r>
              <a:rPr lang="en-GB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i-th</a:t>
            </a:r>
            <a:r>
              <a:rPr lang="en-GB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system component state changes</a:t>
            </a:r>
            <a:endParaRPr lang="sk-SK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402" name="Text Box 18"/>
          <p:cNvSpPr txBox="1">
            <a:spLocks noChangeArrowheads="1"/>
          </p:cNvSpPr>
          <p:nvPr/>
        </p:nvSpPr>
        <p:spPr bwMode="auto">
          <a:xfrm>
            <a:off x="600075" y="4459287"/>
            <a:ext cx="46593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how change system reliability</a:t>
            </a:r>
            <a:endParaRPr lang="sk-SK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403" name="Rectangle 19"/>
          <p:cNvSpPr>
            <a:spLocks noChangeArrowheads="1"/>
          </p:cNvSpPr>
          <p:nvPr/>
        </p:nvSpPr>
        <p:spPr bwMode="auto">
          <a:xfrm>
            <a:off x="5942013" y="2159000"/>
            <a:ext cx="2163762" cy="1692275"/>
          </a:xfrm>
          <a:prstGeom prst="rect">
            <a:avLst/>
          </a:prstGeom>
          <a:solidFill>
            <a:srgbClr val="91B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6267450" y="2336800"/>
            <a:ext cx="539750" cy="539750"/>
          </a:xfrm>
          <a:prstGeom prst="rect">
            <a:avLst/>
          </a:prstGeom>
          <a:solidFill>
            <a:srgbClr val="91B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6267450" y="2851150"/>
            <a:ext cx="157321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en-US" sz="1800" i="1">
                <a:latin typeface="Times New Roman" pitchFamily="18" charset="0"/>
              </a:rPr>
              <a:t>the i-</a:t>
            </a:r>
            <a:r>
              <a:rPr lang="en-US" sz="1800">
                <a:latin typeface="Times New Roman" pitchFamily="18" charset="0"/>
              </a:rPr>
              <a:t>th component</a:t>
            </a:r>
            <a:endParaRPr lang="sk-SK" sz="1800">
              <a:latin typeface="Times New Roman" pitchFamily="18" charset="0"/>
            </a:endParaRPr>
          </a:p>
        </p:txBody>
      </p:sp>
      <p:sp>
        <p:nvSpPr>
          <p:cNvPr id="144404" name="Rectangle 20"/>
          <p:cNvSpPr>
            <a:spLocks noChangeArrowheads="1"/>
          </p:cNvSpPr>
          <p:nvPr/>
        </p:nvSpPr>
        <p:spPr bwMode="auto">
          <a:xfrm>
            <a:off x="6267450" y="2336800"/>
            <a:ext cx="539750" cy="539750"/>
          </a:xfrm>
          <a:prstGeom prst="rect">
            <a:avLst/>
          </a:prstGeom>
          <a:solidFill>
            <a:srgbClr val="1E023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01" grpId="0" autoUpdateAnimBg="0"/>
      <p:bldP spid="144402" grpId="0" autoUpdateAnimBg="0"/>
      <p:bldP spid="144403" grpId="0" animBg="1"/>
      <p:bldP spid="144393" grpId="0" animBg="1"/>
      <p:bldP spid="144392" grpId="0" autoUpdateAnimBg="0"/>
      <p:bldP spid="1444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b="1" dirty="0" smtClean="0">
                <a:solidFill>
                  <a:srgbClr val="1E0230"/>
                </a:solidFill>
                <a:cs typeface="Times New Roman" pitchFamily="18" charset="0"/>
              </a:rPr>
              <a:t>Importance Measures </a:t>
            </a:r>
            <a:endParaRPr lang="sk-SK" sz="4000" b="1" dirty="0" smtClean="0">
              <a:solidFill>
                <a:srgbClr val="1E0230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55650" y="2224088"/>
            <a:ext cx="78803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There are next IMs:</a:t>
            </a:r>
          </a:p>
          <a:p>
            <a:pPr algn="just"/>
            <a:endParaRPr lang="en-GB" sz="2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Structural importance </a:t>
            </a:r>
          </a:p>
          <a:p>
            <a:pPr algn="just">
              <a:buFontTx/>
              <a:buChar char="•"/>
            </a:pP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Birnbaum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importance;</a:t>
            </a:r>
          </a:p>
          <a:p>
            <a:pPr algn="just">
              <a:buFontTx/>
              <a:buChar char="•"/>
            </a:pP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Fussell-Vesely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measure;</a:t>
            </a:r>
          </a:p>
          <a:p>
            <a:pPr algn="just">
              <a:buFontTx/>
              <a:buChar char="•"/>
            </a:pP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Performance reduction worth;</a:t>
            </a:r>
          </a:p>
          <a:p>
            <a:pPr algn="just">
              <a:buFontTx/>
              <a:buChar char="•"/>
            </a:pP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Performance achievement worth;</a:t>
            </a:r>
          </a:p>
          <a:p>
            <a:pPr algn="just">
              <a:buFontTx/>
              <a:buChar char="•"/>
            </a:pP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Dynamic reliability indices.</a:t>
            </a:r>
          </a:p>
          <a:p>
            <a:pPr algn="just">
              <a:buFontTx/>
              <a:buChar char="•"/>
            </a:pPr>
            <a:endParaRPr lang="en-GB" sz="2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k-SK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395288" y="1695450"/>
            <a:ext cx="849630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2800" b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Direct  Partial  Logic  Derivatives  of a function </a:t>
            </a:r>
            <a:r>
              <a:rPr lang="en-GB" sz="2800" b="1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GB" sz="2800" b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GB" sz="2800" b="1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GB" sz="2800" b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with  respect  to  </a:t>
            </a:r>
            <a:r>
              <a:rPr lang="en-GB" sz="28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variable </a:t>
            </a:r>
            <a:r>
              <a:rPr lang="en-GB" sz="2800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GB" sz="2800" i="1" baseline="-300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 </a:t>
            </a:r>
            <a:r>
              <a:rPr lang="en-GB" sz="28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GB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defined as:</a:t>
            </a:r>
          </a:p>
          <a:p>
            <a:pPr algn="just">
              <a:defRPr/>
            </a:pPr>
            <a:endParaRPr lang="en-GB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defRPr/>
            </a:pPr>
            <a:endParaRPr lang="en-GB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defRPr/>
            </a:pPr>
            <a:endParaRPr lang="en-GB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defRPr/>
            </a:pPr>
            <a:endParaRPr lang="en-GB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defRPr/>
            </a:pPr>
            <a:endParaRPr lang="en-GB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defRPr/>
            </a:pP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where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j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,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h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,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 a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,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b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  <a:sym typeface="Symbol" pitchFamily="18" charset="2"/>
              </a:rPr>
              <a:t>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{0, …, </a:t>
            </a:r>
            <a:r>
              <a:rPr lang="en-US" sz="2800" i="1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m</a:t>
            </a:r>
            <a:r>
              <a:rPr lang="en-US" sz="28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-1} .</a:t>
            </a:r>
          </a:p>
          <a:p>
            <a:pPr algn="just">
              <a:defRPr/>
            </a:pPr>
            <a:r>
              <a:rPr lang="en-GB" sz="26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If p=1</a:t>
            </a:r>
            <a:r>
              <a:rPr lang="cs-CZ" sz="2600" i="1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GB" sz="26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this derivatives is the Direct Partial Logic Derivative with respect to one variable.</a:t>
            </a:r>
            <a:r>
              <a:rPr lang="en-GB" sz="28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09550"/>
            <a:ext cx="8385175" cy="11969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E0230"/>
                </a:solidFill>
                <a:cs typeface="Times New Roman" pitchFamily="18" charset="0"/>
              </a:rPr>
              <a:t>Direct Partial Logic Derivative in Reliability Analysis of MSS</a:t>
            </a:r>
            <a:endParaRPr lang="ru-RU" sz="4000" b="1" dirty="0" smtClean="0">
              <a:solidFill>
                <a:srgbClr val="1E0230"/>
              </a:solidFill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5288" y="2667000"/>
            <a:ext cx="8251825" cy="1636713"/>
            <a:chOff x="249" y="1680"/>
            <a:chExt cx="5198" cy="1031"/>
          </a:xfrm>
        </p:grpSpPr>
        <p:sp>
          <p:nvSpPr>
            <p:cNvPr id="29701" name="Text Box 5"/>
            <p:cNvSpPr txBox="1">
              <a:spLocks noChangeArrowheads="1"/>
            </p:cNvSpPr>
            <p:nvPr/>
          </p:nvSpPr>
          <p:spPr bwMode="auto">
            <a:xfrm>
              <a:off x="249" y="1680"/>
              <a:ext cx="2026" cy="1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30000"/>
                </a:spcBef>
                <a:spcAft>
                  <a:spcPct val="30000"/>
                </a:spcAft>
              </a:pPr>
              <a:endParaRPr lang="en-US" sz="2800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  <a:sym typeface="Symbol" pitchFamily="18" charset="2"/>
              </a:endParaRPr>
            </a:p>
            <a:p>
              <a:pPr algn="l">
                <a:spcBef>
                  <a:spcPct val="30000"/>
                </a:spcBef>
                <a:spcAft>
                  <a:spcPct val="30000"/>
                </a:spcAft>
              </a:pP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</a:t>
              </a:r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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(</a:t>
              </a:r>
              <a:r>
                <a:rPr lang="en-US" sz="2800" i="1" dirty="0" err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j</a:t>
              </a:r>
              <a:r>
                <a:rPr lang="en-US" sz="2800" dirty="0" err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</a:t>
              </a:r>
              <a:r>
                <a:rPr lang="en-US" sz="2800" i="1" dirty="0" err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h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)/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</a:t>
              </a:r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x</a:t>
              </a:r>
              <a:r>
                <a:rPr lang="en-US" sz="2800" i="1" baseline="-250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i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(</a:t>
              </a:r>
              <a:r>
                <a:rPr lang="en-US" sz="2800" i="1" dirty="0" err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a</a:t>
              </a:r>
              <a:r>
                <a:rPr lang="en-US" sz="2800" dirty="0" err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</a:t>
              </a:r>
              <a:r>
                <a:rPr lang="en-US" sz="2800" i="1" dirty="0" err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b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) =</a:t>
              </a:r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  <a:sym typeface="Symbol" pitchFamily="18" charset="2"/>
                </a:rPr>
                <a:t>                        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		        </a:t>
              </a:r>
              <a:endParaRPr lang="sk-SK" sz="28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2547" y="1908"/>
              <a:ext cx="2900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m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-1,  if </a:t>
              </a:r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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(</a:t>
              </a:r>
              <a:r>
                <a:rPr lang="en-US" sz="2800" i="1" dirty="0" err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a</a:t>
              </a:r>
              <a:r>
                <a:rPr lang="en-US" sz="2800" i="1" baseline="-25000" dirty="0" err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i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, </a:t>
              </a:r>
              <a:r>
                <a:rPr lang="en-US" sz="2800" b="1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x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)=</a:t>
              </a:r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j  </a:t>
              </a:r>
              <a:r>
                <a:rPr lang="en-US" sz="2800" b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&amp;</a:t>
              </a:r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 </a:t>
              </a:r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  <a:sym typeface="Symbol" pitchFamily="18" charset="2"/>
                </a:rPr>
                <a:t>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(</a:t>
              </a:r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b</a:t>
              </a:r>
              <a:r>
                <a:rPr lang="en-US" sz="2800" i="1" baseline="-250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i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, </a:t>
              </a:r>
              <a:r>
                <a:rPr lang="en-US" sz="2800" b="1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x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)=</a:t>
              </a:r>
              <a:r>
                <a:rPr lang="en-US" sz="2800" i="1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h</a:t>
              </a: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 </a:t>
              </a:r>
              <a:endParaRPr lang="en-US" sz="2800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  <a:sym typeface="Symbol" pitchFamily="18" charset="2"/>
              </a:endParaRPr>
            </a:p>
            <a:p>
              <a:pPr algn="l">
                <a:lnSpc>
                  <a:spcPct val="150000"/>
                </a:lnSpc>
              </a:pPr>
              <a:r>
                <a:rPr lang="en-US" sz="2800" dirty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0,      in the other case.</a:t>
              </a:r>
              <a:endParaRPr lang="ru-RU" sz="2800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9703" name="AutoShape 7"/>
            <p:cNvSpPr>
              <a:spLocks/>
            </p:cNvSpPr>
            <p:nvPr/>
          </p:nvSpPr>
          <p:spPr bwMode="auto">
            <a:xfrm>
              <a:off x="2275" y="1824"/>
              <a:ext cx="272" cy="887"/>
            </a:xfrm>
            <a:prstGeom prst="leftBrace">
              <a:avLst>
                <a:gd name="adj1" fmla="val 27175"/>
                <a:gd name="adj2" fmla="val 50000"/>
              </a:avLst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5391-D3EA-40DB-970B-74E46745151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5661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1E0230"/>
                </a:solidFill>
              </a:rPr>
              <a:t>Calculation of </a:t>
            </a:r>
            <a:r>
              <a:rPr lang="en-GB" sz="4000" b="1" dirty="0" smtClean="0">
                <a:solidFill>
                  <a:srgbClr val="1E0230"/>
                </a:solidFill>
              </a:rPr>
              <a:t>Direct Partial Logic Derivative</a:t>
            </a:r>
            <a:r>
              <a:rPr lang="en-US" sz="4000" b="1" dirty="0" smtClean="0">
                <a:solidFill>
                  <a:srgbClr val="1E0230"/>
                </a:solidFill>
              </a:rPr>
              <a:t> for MSS (</a:t>
            </a:r>
            <a:r>
              <a:rPr lang="en-US" sz="4000" b="1" i="1" dirty="0" smtClean="0">
                <a:solidFill>
                  <a:srgbClr val="1E0230"/>
                </a:solidFill>
              </a:rPr>
              <a:t>m</a:t>
            </a:r>
            <a:r>
              <a:rPr lang="en-US" sz="4000" b="1" dirty="0" smtClean="0">
                <a:solidFill>
                  <a:srgbClr val="1E0230"/>
                </a:solidFill>
              </a:rPr>
              <a:t>=3, </a:t>
            </a:r>
            <a:r>
              <a:rPr lang="en-US" sz="4000" b="1" i="1" dirty="0" smtClean="0">
                <a:solidFill>
                  <a:srgbClr val="1E0230"/>
                </a:solidFill>
              </a:rPr>
              <a:t>n</a:t>
            </a:r>
            <a:r>
              <a:rPr lang="en-US" sz="4000" b="1" dirty="0" smtClean="0">
                <a:solidFill>
                  <a:srgbClr val="1E0230"/>
                </a:solidFill>
              </a:rPr>
              <a:t>=2)</a:t>
            </a:r>
            <a:endParaRPr lang="ru-RU" sz="4000" b="1" dirty="0" smtClean="0">
              <a:solidFill>
                <a:srgbClr val="1E0230"/>
              </a:solidFill>
            </a:endParaRPr>
          </a:p>
        </p:txBody>
      </p:sp>
      <p:graphicFrame>
        <p:nvGraphicFramePr>
          <p:cNvPr id="164867" name="Group 3"/>
          <p:cNvGraphicFramePr>
            <a:graphicFrameLocks noGrp="1"/>
          </p:cNvGraphicFramePr>
          <p:nvPr>
            <p:ph sz="half" idx="1"/>
          </p:nvPr>
        </p:nvGraphicFramePr>
        <p:xfrm>
          <a:off x="4500563" y="2286000"/>
          <a:ext cx="1776412" cy="4211004"/>
        </p:xfrm>
        <a:graphic>
          <a:graphicData uri="http://schemas.openxmlformats.org/drawingml/2006/table">
            <a:tbl>
              <a:tblPr/>
              <a:tblGrid>
                <a:gridCol w="960437"/>
                <a:gridCol w="815975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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(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x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0  0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0  1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0  2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1  0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1  1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1  2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2  0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2  1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2  2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84213" y="3933825"/>
            <a:ext cx="1584325" cy="1125538"/>
            <a:chOff x="522" y="3129"/>
            <a:chExt cx="998" cy="709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522" y="3129"/>
              <a:ext cx="998" cy="709"/>
              <a:chOff x="522" y="3129"/>
              <a:chExt cx="998" cy="709"/>
            </a:xfrm>
          </p:grpSpPr>
          <p:grpSp>
            <p:nvGrpSpPr>
              <p:cNvPr id="4" name="Group 32"/>
              <p:cNvGrpSpPr>
                <a:grpSpLocks/>
              </p:cNvGrpSpPr>
              <p:nvPr/>
            </p:nvGrpSpPr>
            <p:grpSpPr bwMode="auto">
              <a:xfrm>
                <a:off x="522" y="3258"/>
                <a:ext cx="998" cy="451"/>
                <a:chOff x="240" y="3552"/>
                <a:chExt cx="816" cy="288"/>
              </a:xfrm>
            </p:grpSpPr>
            <p:sp>
              <p:nvSpPr>
                <p:cNvPr id="35912" name="Line 33"/>
                <p:cNvSpPr>
                  <a:spLocks noChangeShapeType="1"/>
                </p:cNvSpPr>
                <p:nvPr/>
              </p:nvSpPr>
              <p:spPr bwMode="auto">
                <a:xfrm>
                  <a:off x="384" y="3552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5913" name="Line 34"/>
                <p:cNvSpPr>
                  <a:spLocks noChangeShapeType="1"/>
                </p:cNvSpPr>
                <p:nvPr/>
              </p:nvSpPr>
              <p:spPr bwMode="auto">
                <a:xfrm>
                  <a:off x="384" y="3840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5914" name="Line 35"/>
                <p:cNvSpPr>
                  <a:spLocks noChangeShapeType="1"/>
                </p:cNvSpPr>
                <p:nvPr/>
              </p:nvSpPr>
              <p:spPr bwMode="auto">
                <a:xfrm>
                  <a:off x="768" y="3552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5915" name="Line 36"/>
                <p:cNvSpPr>
                  <a:spLocks noChangeShapeType="1"/>
                </p:cNvSpPr>
                <p:nvPr/>
              </p:nvSpPr>
              <p:spPr bwMode="auto">
                <a:xfrm>
                  <a:off x="768" y="3840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5916" name="Line 37"/>
                <p:cNvSpPr>
                  <a:spLocks noChangeShapeType="1"/>
                </p:cNvSpPr>
                <p:nvPr/>
              </p:nvSpPr>
              <p:spPr bwMode="auto">
                <a:xfrm>
                  <a:off x="384" y="3552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5917" name="Line 38"/>
                <p:cNvSpPr>
                  <a:spLocks noChangeShapeType="1"/>
                </p:cNvSpPr>
                <p:nvPr/>
              </p:nvSpPr>
              <p:spPr bwMode="auto">
                <a:xfrm>
                  <a:off x="912" y="3552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5918" name="Line 39"/>
                <p:cNvSpPr>
                  <a:spLocks noChangeShapeType="1"/>
                </p:cNvSpPr>
                <p:nvPr/>
              </p:nvSpPr>
              <p:spPr bwMode="auto">
                <a:xfrm>
                  <a:off x="240" y="369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35919" name="Line 40"/>
                <p:cNvSpPr>
                  <a:spLocks noChangeShapeType="1"/>
                </p:cNvSpPr>
                <p:nvPr/>
              </p:nvSpPr>
              <p:spPr bwMode="auto">
                <a:xfrm>
                  <a:off x="912" y="369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sp>
            <p:nvSpPr>
              <p:cNvPr id="35910" name="Rectangle 41"/>
              <p:cNvSpPr>
                <a:spLocks noChangeArrowheads="1"/>
              </p:cNvSpPr>
              <p:nvPr/>
            </p:nvSpPr>
            <p:spPr bwMode="auto">
              <a:xfrm>
                <a:off x="874" y="3516"/>
                <a:ext cx="294" cy="32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35911" name="Rectangle 42"/>
              <p:cNvSpPr>
                <a:spLocks noChangeArrowheads="1"/>
              </p:cNvSpPr>
              <p:nvPr/>
            </p:nvSpPr>
            <p:spPr bwMode="auto">
              <a:xfrm>
                <a:off x="874" y="3129"/>
                <a:ext cx="294" cy="32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35907" name="Text Box 43"/>
            <p:cNvSpPr txBox="1">
              <a:spLocks noChangeArrowheads="1"/>
            </p:cNvSpPr>
            <p:nvPr/>
          </p:nvSpPr>
          <p:spPr bwMode="auto">
            <a:xfrm>
              <a:off x="793" y="3158"/>
              <a:ext cx="44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i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x</a:t>
              </a:r>
              <a:r>
                <a:rPr lang="en-US" baseline="-250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1</a:t>
              </a:r>
              <a:endParaRPr lang="ru-RU" b="1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5908" name="Text Box 44"/>
            <p:cNvSpPr txBox="1">
              <a:spLocks noChangeArrowheads="1"/>
            </p:cNvSpPr>
            <p:nvPr/>
          </p:nvSpPr>
          <p:spPr bwMode="auto">
            <a:xfrm>
              <a:off x="703" y="3566"/>
              <a:ext cx="64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i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x</a:t>
              </a:r>
              <a:r>
                <a:rPr lang="en-US" baseline="-250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2</a:t>
              </a:r>
              <a:endParaRPr lang="ru-RU" b="1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graphicFrame>
        <p:nvGraphicFramePr>
          <p:cNvPr id="164909" name="Group 45"/>
          <p:cNvGraphicFramePr>
            <a:graphicFrameLocks noGrp="1"/>
          </p:cNvGraphicFramePr>
          <p:nvPr>
            <p:ph sz="half" idx="2"/>
          </p:nvPr>
        </p:nvGraphicFramePr>
        <p:xfrm>
          <a:off x="6300788" y="2286000"/>
          <a:ext cx="2303462" cy="4191003"/>
        </p:xfrm>
        <a:graphic>
          <a:graphicData uri="http://schemas.openxmlformats.org/drawingml/2006/table">
            <a:tbl>
              <a:tblPr/>
              <a:tblGrid>
                <a:gridCol w="2303462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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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(10)/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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(10)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925" name="Oval 61"/>
          <p:cNvSpPr>
            <a:spLocks noChangeArrowheads="1"/>
          </p:cNvSpPr>
          <p:nvPr/>
        </p:nvSpPr>
        <p:spPr bwMode="auto">
          <a:xfrm>
            <a:off x="7269163" y="3979863"/>
            <a:ext cx="398462" cy="355600"/>
          </a:xfrm>
          <a:prstGeom prst="ellipse">
            <a:avLst/>
          </a:prstGeom>
          <a:noFill/>
          <a:ln w="28575">
            <a:solidFill>
              <a:srgbClr val="99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64926" name="Line 62"/>
          <p:cNvSpPr>
            <a:spLocks noChangeShapeType="1"/>
          </p:cNvSpPr>
          <p:nvPr/>
        </p:nvSpPr>
        <p:spPr bwMode="auto">
          <a:xfrm flipH="1">
            <a:off x="5180013" y="4175125"/>
            <a:ext cx="20891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164927" name="Oval 63"/>
          <p:cNvSpPr>
            <a:spLocks noChangeArrowheads="1"/>
          </p:cNvSpPr>
          <p:nvPr/>
        </p:nvSpPr>
        <p:spPr bwMode="auto">
          <a:xfrm>
            <a:off x="4572000" y="3979863"/>
            <a:ext cx="576263" cy="360362"/>
          </a:xfrm>
          <a:prstGeom prst="ellipse">
            <a:avLst/>
          </a:prstGeom>
          <a:noFill/>
          <a:ln w="25400">
            <a:solidFill>
              <a:srgbClr val="99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755650" y="3473450"/>
            <a:ext cx="1079500" cy="963613"/>
            <a:chOff x="476" y="1048"/>
            <a:chExt cx="680" cy="607"/>
          </a:xfrm>
        </p:grpSpPr>
        <p:sp>
          <p:nvSpPr>
            <p:cNvPr id="35904" name="Text Box 65"/>
            <p:cNvSpPr txBox="1">
              <a:spLocks noChangeArrowheads="1"/>
            </p:cNvSpPr>
            <p:nvPr/>
          </p:nvSpPr>
          <p:spPr bwMode="auto">
            <a:xfrm>
              <a:off x="476" y="1048"/>
              <a:ext cx="680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i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x</a:t>
              </a:r>
              <a:r>
                <a:rPr lang="en-US" baseline="-250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=</a:t>
              </a:r>
              <a:r>
                <a:rPr lang="en-US" b="1">
                  <a:solidFill>
                    <a:srgbClr val="0000CC"/>
                  </a:solidFill>
                  <a:latin typeface="Times New Roman" pitchFamily="18" charset="0"/>
                  <a:cs typeface="Arial" pitchFamily="34" charset="0"/>
                </a:rPr>
                <a:t>1</a:t>
              </a:r>
              <a:endParaRPr lang="ru-RU" b="1">
                <a:solidFill>
                  <a:srgbClr val="0000CC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5905" name="Rectangle 66"/>
            <p:cNvSpPr>
              <a:spLocks noChangeArrowheads="1"/>
            </p:cNvSpPr>
            <p:nvPr/>
          </p:nvSpPr>
          <p:spPr bwMode="auto">
            <a:xfrm>
              <a:off x="785" y="1314"/>
              <a:ext cx="309" cy="341"/>
            </a:xfrm>
            <a:prstGeom prst="rect">
              <a:avLst/>
            </a:prstGeom>
            <a:solidFill>
              <a:srgbClr val="B2B2B2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</p:grp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684213" y="4552950"/>
            <a:ext cx="1008062" cy="890588"/>
            <a:chOff x="431" y="2868"/>
            <a:chExt cx="635" cy="561"/>
          </a:xfrm>
        </p:grpSpPr>
        <p:sp>
          <p:nvSpPr>
            <p:cNvPr id="35902" name="Text Box 68"/>
            <p:cNvSpPr txBox="1">
              <a:spLocks noChangeArrowheads="1"/>
            </p:cNvSpPr>
            <p:nvPr/>
          </p:nvSpPr>
          <p:spPr bwMode="auto">
            <a:xfrm>
              <a:off x="431" y="3179"/>
              <a:ext cx="63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i="1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x</a:t>
              </a:r>
              <a:r>
                <a:rPr lang="en-US" baseline="-250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2</a:t>
              </a:r>
              <a:r>
                <a:rPr lang="en-US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=</a:t>
              </a:r>
              <a:r>
                <a:rPr lang="en-US" b="1">
                  <a:solidFill>
                    <a:srgbClr val="0000CC"/>
                  </a:solidFill>
                  <a:latin typeface="Times New Roman" pitchFamily="18" charset="0"/>
                  <a:cs typeface="Arial" pitchFamily="34" charset="0"/>
                </a:rPr>
                <a:t>0</a:t>
              </a:r>
              <a:endParaRPr lang="ru-RU" b="1">
                <a:solidFill>
                  <a:srgbClr val="0000CC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5903" name="Rectangle 69"/>
            <p:cNvSpPr>
              <a:spLocks noChangeArrowheads="1"/>
            </p:cNvSpPr>
            <p:nvPr/>
          </p:nvSpPr>
          <p:spPr bwMode="auto">
            <a:xfrm>
              <a:off x="777" y="2868"/>
              <a:ext cx="289" cy="324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64934" name="Text Box 70"/>
          <p:cNvSpPr txBox="1">
            <a:spLocks noChangeArrowheads="1"/>
          </p:cNvSpPr>
          <p:nvPr/>
        </p:nvSpPr>
        <p:spPr bwMode="auto">
          <a:xfrm>
            <a:off x="2339975" y="4149725"/>
            <a:ext cx="990600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ru-RU" i="1">
                <a:solidFill>
                  <a:srgbClr val="000000"/>
                </a:solidFill>
                <a:latin typeface="Times New Roman" pitchFamily="18" charset="0"/>
                <a:cs typeface="Arial" pitchFamily="34" charset="0"/>
                <a:sym typeface="Symbol" pitchFamily="18" charset="2"/>
              </a:rPr>
              <a:t>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(</a:t>
            </a:r>
            <a:r>
              <a:rPr lang="ru-RU" b="1" i="1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x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)=</a:t>
            </a:r>
            <a:r>
              <a:rPr lang="ru-RU" b="1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1</a:t>
            </a:r>
          </a:p>
        </p:txBody>
      </p:sp>
      <p:sp>
        <p:nvSpPr>
          <p:cNvPr id="164935" name="Text Box 71"/>
          <p:cNvSpPr txBox="1">
            <a:spLocks noChangeArrowheads="1"/>
          </p:cNvSpPr>
          <p:nvPr/>
        </p:nvSpPr>
        <p:spPr bwMode="auto">
          <a:xfrm>
            <a:off x="1476375" y="3500438"/>
            <a:ext cx="12954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ru-RU" b="1">
                <a:solidFill>
                  <a:srgbClr val="000000"/>
                </a:solidFill>
                <a:latin typeface="Times New Roman" pitchFamily="18" charset="0"/>
                <a:cs typeface="Arial" pitchFamily="34" charset="0"/>
                <a:sym typeface="Symbol" pitchFamily="18" charset="2"/>
              </a:rPr>
              <a:t>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x</a:t>
            </a:r>
            <a:r>
              <a:rPr lang="ru-RU" baseline="-250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1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=</a:t>
            </a:r>
            <a:r>
              <a:rPr lang="ru-RU" b="1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0</a:t>
            </a:r>
          </a:p>
        </p:txBody>
      </p:sp>
      <p:sp>
        <p:nvSpPr>
          <p:cNvPr id="164936" name="Rectangle 72"/>
          <p:cNvSpPr>
            <a:spLocks noChangeArrowheads="1"/>
          </p:cNvSpPr>
          <p:nvPr/>
        </p:nvSpPr>
        <p:spPr bwMode="auto">
          <a:xfrm>
            <a:off x="1233488" y="3908425"/>
            <a:ext cx="504825" cy="541338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64937" name="AutoShape 73"/>
          <p:cNvSpPr>
            <a:spLocks noChangeArrowheads="1"/>
          </p:cNvSpPr>
          <p:nvPr/>
        </p:nvSpPr>
        <p:spPr bwMode="auto">
          <a:xfrm rot="5400000">
            <a:off x="3144838" y="4330700"/>
            <a:ext cx="457200" cy="381000"/>
          </a:xfrm>
          <a:custGeom>
            <a:avLst/>
            <a:gdLst>
              <a:gd name="T0" fmla="*/ 168698 w 21600"/>
              <a:gd name="T1" fmla="*/ 6650 h 21600"/>
              <a:gd name="T2" fmla="*/ 80687 w 21600"/>
              <a:gd name="T3" fmla="*/ 262749 h 21600"/>
              <a:gd name="T4" fmla="*/ 198649 w 21600"/>
              <a:gd name="T5" fmla="*/ 98566 h 21600"/>
              <a:gd name="T6" fmla="*/ 514350 w 21600"/>
              <a:gd name="T7" fmla="*/ 190500 h 21600"/>
              <a:gd name="T8" fmla="*/ 400050 w 21600"/>
              <a:gd name="T9" fmla="*/ 285750 h 21600"/>
              <a:gd name="T10" fmla="*/ 285750 w 21600"/>
              <a:gd name="T11" fmla="*/ 1905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1760"/>
                  <a:pt x="5655" y="12702"/>
                  <a:pt x="6141" y="13530"/>
                </a:cubicBezTo>
                <a:lnTo>
                  <a:pt x="1482" y="16261"/>
                </a:lnTo>
                <a:cubicBezTo>
                  <a:pt x="511" y="14605"/>
                  <a:pt x="0" y="12720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64938" name="Text Box 74"/>
          <p:cNvSpPr txBox="1">
            <a:spLocks noChangeArrowheads="1"/>
          </p:cNvSpPr>
          <p:nvPr/>
        </p:nvSpPr>
        <p:spPr bwMode="auto">
          <a:xfrm>
            <a:off x="2339975" y="4564063"/>
            <a:ext cx="990600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ru-RU" i="1">
                <a:solidFill>
                  <a:srgbClr val="000000"/>
                </a:solidFill>
                <a:latin typeface="Times New Roman" pitchFamily="18" charset="0"/>
                <a:cs typeface="Arial" pitchFamily="34" charset="0"/>
                <a:sym typeface="Symbol" pitchFamily="18" charset="2"/>
              </a:rPr>
              <a:t>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(</a:t>
            </a:r>
            <a:r>
              <a:rPr lang="ru-RU" b="1" i="1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x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)=0</a:t>
            </a:r>
          </a:p>
        </p:txBody>
      </p:sp>
      <p:sp>
        <p:nvSpPr>
          <p:cNvPr id="35897" name="Text Box 75"/>
          <p:cNvSpPr txBox="1">
            <a:spLocks noChangeArrowheads="1"/>
          </p:cNvSpPr>
          <p:nvPr/>
        </p:nvSpPr>
        <p:spPr bwMode="auto">
          <a:xfrm>
            <a:off x="446881" y="1387475"/>
            <a:ext cx="87487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Direct Partial Logic Derivative of the structure function allows to examine the influence the state change of </a:t>
            </a:r>
            <a:r>
              <a:rPr lang="en-US" sz="2400" i="1" dirty="0" err="1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i</a:t>
            </a:r>
            <a:r>
              <a:rPr lang="en-US" sz="2400" dirty="0" err="1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-th</a:t>
            </a:r>
            <a:r>
              <a:rPr lang="en-US" sz="24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 component into the system reliability.</a:t>
            </a:r>
            <a:r>
              <a:rPr lang="ru-RU" sz="2400" dirty="0">
                <a:solidFill>
                  <a:srgbClr val="1E0230"/>
                </a:solidFill>
                <a:latin typeface="Times New Roman" pitchFamily="18" charset="0"/>
                <a:cs typeface="Arial" pitchFamily="34" charset="0"/>
              </a:rPr>
              <a:t> </a:t>
            </a:r>
          </a:p>
        </p:txBody>
      </p:sp>
      <p:sp>
        <p:nvSpPr>
          <p:cNvPr id="164940" name="Text Box 76"/>
          <p:cNvSpPr txBox="1">
            <a:spLocks noChangeArrowheads="1"/>
          </p:cNvSpPr>
          <p:nvPr/>
        </p:nvSpPr>
        <p:spPr bwMode="auto">
          <a:xfrm>
            <a:off x="4572000" y="4003675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pitchFamily="34" charset="0"/>
              </a:rPr>
              <a:t>1</a:t>
            </a:r>
            <a:endParaRPr lang="ru-RU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64941" name="Text Box 77"/>
          <p:cNvSpPr txBox="1">
            <a:spLocks noChangeArrowheads="1"/>
          </p:cNvSpPr>
          <p:nvPr/>
        </p:nvSpPr>
        <p:spPr bwMode="auto">
          <a:xfrm>
            <a:off x="4821238" y="399415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0</a:t>
            </a:r>
            <a:endParaRPr lang="ru-RU" b="1">
              <a:solidFill>
                <a:srgbClr val="0000CC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64942" name="Text Box 78"/>
          <p:cNvSpPr txBox="1">
            <a:spLocks noChangeArrowheads="1"/>
          </p:cNvSpPr>
          <p:nvPr/>
        </p:nvSpPr>
        <p:spPr bwMode="auto">
          <a:xfrm>
            <a:off x="4572000" y="2708275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0</a:t>
            </a:r>
            <a:endParaRPr lang="ru-RU" b="1">
              <a:solidFill>
                <a:srgbClr val="0000CC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64943" name="Line 79"/>
          <p:cNvSpPr>
            <a:spLocks noChangeShapeType="1"/>
          </p:cNvSpPr>
          <p:nvPr/>
        </p:nvSpPr>
        <p:spPr bwMode="auto">
          <a:xfrm flipV="1">
            <a:off x="4787900" y="2971800"/>
            <a:ext cx="0" cy="1223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9" name="Zástupný symbol čísla snímky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EEC64-B3B3-4F0D-815A-8E092F05BE64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4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4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4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4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4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4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16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4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4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4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925" grpId="0" animBg="1"/>
      <p:bldP spid="164926" grpId="0" animBg="1"/>
      <p:bldP spid="164927" grpId="0" animBg="1"/>
      <p:bldP spid="164934" grpId="0" autoUpdateAnimBg="0"/>
      <p:bldP spid="164935" grpId="0" autoUpdateAnimBg="0"/>
      <p:bldP spid="164936" grpId="0" animBg="1"/>
      <p:bldP spid="164937" grpId="0" animBg="1"/>
      <p:bldP spid="164938" grpId="0" autoUpdateAnimBg="0"/>
      <p:bldP spid="164940" grpId="0" autoUpdateAnimBg="0"/>
      <p:bldP spid="164941" grpId="0" autoUpdateAnimBg="0"/>
      <p:bldP spid="164942" grpId="0" autoUpdateAnimBg="0"/>
      <p:bldP spid="1649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b="1" dirty="0" smtClean="0">
                <a:solidFill>
                  <a:srgbClr val="1E0230"/>
                </a:solidFill>
                <a:cs typeface="Times New Roman" pitchFamily="18" charset="0"/>
              </a:rPr>
              <a:t>Structural Measures </a:t>
            </a:r>
            <a:endParaRPr lang="sk-SK" sz="4000" b="1" dirty="0" smtClean="0">
              <a:solidFill>
                <a:srgbClr val="1E0230"/>
              </a:solidFill>
              <a:cs typeface="Times New Roman" pitchFamily="18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755650" y="1290638"/>
            <a:ext cx="78803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400" b="1" dirty="0">
                <a:solidFill>
                  <a:srgbClr val="1E0230"/>
                </a:solidFill>
              </a:rPr>
              <a:t>Structural Importance </a:t>
            </a:r>
            <a:r>
              <a:rPr lang="en-GB" sz="2400" dirty="0">
                <a:solidFill>
                  <a:srgbClr val="1E0230"/>
                </a:solidFill>
              </a:rPr>
              <a:t>is one of the simplest measures of component importance, because it ignores any consideration of the individual reliability of components; instead it concentrates on the topological structure of the system.</a:t>
            </a:r>
          </a:p>
          <a:p>
            <a:pPr algn="l"/>
            <a:endParaRPr lang="en-GB" sz="2400" dirty="0">
              <a:solidFill>
                <a:srgbClr val="1E0230"/>
              </a:solidFill>
            </a:endParaRPr>
          </a:p>
          <a:p>
            <a:pPr algn="l"/>
            <a:r>
              <a:rPr lang="sk-SK" sz="2400" dirty="0">
                <a:solidFill>
                  <a:srgbClr val="1E023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1E023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4138613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b="1" dirty="0" smtClean="0">
                <a:solidFill>
                  <a:srgbClr val="1E0230"/>
                </a:solidFill>
                <a:cs typeface="Times New Roman" pitchFamily="18" charset="0"/>
              </a:rPr>
              <a:t>Structural Measures </a:t>
            </a:r>
            <a:endParaRPr lang="sk-SK" sz="4000" b="1" dirty="0" smtClean="0">
              <a:solidFill>
                <a:srgbClr val="1E0230"/>
              </a:solidFill>
              <a:cs typeface="Times New Roman" pitchFamily="18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755650" y="1290638"/>
            <a:ext cx="788035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400" b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SI,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is the proportion of working states of the system in which the working of component </a:t>
            </a:r>
            <a:r>
              <a:rPr lang="en-GB" sz="2400" b="1" i="1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b="1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makes the difference between system failure and system working:</a:t>
            </a:r>
          </a:p>
          <a:p>
            <a:pPr algn="l"/>
            <a:endParaRPr lang="en-GB" sz="2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sz="2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sz="2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Where  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</a:t>
            </a:r>
            <a:r>
              <a:rPr lang="en-GB" sz="2400" i="1" baseline="-25000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GB" sz="2400" i="1" baseline="30000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s,j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is number of system states when the </a:t>
            </a:r>
            <a:r>
              <a:rPr lang="en-GB" sz="2400" i="1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dirty="0" err="1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-th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system component state change from 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-1 results the system reliability level change from 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-1 and this number is calculated as numbers of nonzero values of Direct Partial Logic Derivative 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-1)/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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400" i="1" baseline="-300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-1)</a:t>
            </a:r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3251200" y="2578100"/>
          <a:ext cx="29305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Rovnica" r:id="rId3" imgW="1180800" imgH="380880" progId="Equation.3">
                  <p:embed/>
                </p:oleObj>
              </mc:Choice>
              <mc:Fallback>
                <p:oleObj name="Rovnica" r:id="rId3" imgW="1180800" imgH="3808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2578100"/>
                        <a:ext cx="2930525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71450"/>
            <a:ext cx="8385175" cy="881063"/>
          </a:xfrm>
          <a:noFill/>
          <a:ln/>
        </p:spPr>
        <p:txBody>
          <a:bodyPr anchorCtr="0"/>
          <a:lstStyle/>
          <a:p>
            <a:r>
              <a:rPr lang="en-GB" sz="4000" b="1" dirty="0" smtClean="0">
                <a:solidFill>
                  <a:srgbClr val="1E0230"/>
                </a:solidFill>
                <a:cs typeface="Times New Roman" pitchFamily="18" charset="0"/>
              </a:rPr>
              <a:t>Structural Measures </a:t>
            </a:r>
            <a:endParaRPr lang="ru-RU" sz="4000" b="1" dirty="0">
              <a:solidFill>
                <a:srgbClr val="1E0230"/>
              </a:solidFill>
            </a:endParaRPr>
          </a:p>
        </p:txBody>
      </p:sp>
      <p:graphicFrame>
        <p:nvGraphicFramePr>
          <p:cNvPr id="126147" name="Group 195"/>
          <p:cNvGraphicFramePr>
            <a:graphicFrameLocks noGrp="1"/>
          </p:cNvGraphicFramePr>
          <p:nvPr>
            <p:ph sz="half" idx="1"/>
          </p:nvPr>
        </p:nvGraphicFramePr>
        <p:xfrm>
          <a:off x="2987675" y="2175193"/>
          <a:ext cx="1438275" cy="4358957"/>
        </p:xfrm>
        <a:graphic>
          <a:graphicData uri="http://schemas.openxmlformats.org/drawingml/2006/table">
            <a:tbl>
              <a:tblPr/>
              <a:tblGrid>
                <a:gridCol w="719138"/>
                <a:gridCol w="719137"/>
              </a:tblGrid>
              <a:tr h="766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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(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x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0  0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0  1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0  2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1  0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1  1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1  2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2  0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2  1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2  2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6117" name="Group 165"/>
          <p:cNvGraphicFramePr>
            <a:graphicFrameLocks noGrp="1"/>
          </p:cNvGraphicFramePr>
          <p:nvPr>
            <p:ph sz="quarter" idx="2"/>
          </p:nvPr>
        </p:nvGraphicFramePr>
        <p:xfrm>
          <a:off x="4427538" y="2171700"/>
          <a:ext cx="1295400" cy="4367212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</a:t>
                      </a:r>
                      <a:r>
                        <a:rPr kumimoji="0" lang="ru-RU" sz="20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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(10)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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(10)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6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028" name="Text Box 76"/>
          <p:cNvSpPr txBox="1">
            <a:spLocks noChangeArrowheads="1"/>
          </p:cNvSpPr>
          <p:nvPr/>
        </p:nvSpPr>
        <p:spPr bwMode="auto">
          <a:xfrm>
            <a:off x="445294" y="1778318"/>
            <a:ext cx="890588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1E0230"/>
                </a:solidFill>
                <a:latin typeface="Times New Roman" pitchFamily="18" charset="0"/>
              </a:rPr>
              <a:t>MSS</a:t>
            </a:r>
            <a:endParaRPr lang="ru-RU" sz="2000" b="1" dirty="0">
              <a:solidFill>
                <a:srgbClr val="1E0230"/>
              </a:solidFill>
              <a:latin typeface="Times New Roman" pitchFamily="18" charset="0"/>
            </a:endParaRPr>
          </a:p>
        </p:txBody>
      </p:sp>
      <p:graphicFrame>
        <p:nvGraphicFramePr>
          <p:cNvPr id="126040" name="Object 88"/>
          <p:cNvGraphicFramePr>
            <a:graphicFrameLocks noChangeAspect="1"/>
          </p:cNvGraphicFramePr>
          <p:nvPr/>
        </p:nvGraphicFramePr>
        <p:xfrm>
          <a:off x="7191375" y="3190875"/>
          <a:ext cx="1865313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0" name="Picture" r:id="rId3" imgW="785520" imgH="533520" progId="Word.Picture.8">
                  <p:embed/>
                </p:oleObj>
              </mc:Choice>
              <mc:Fallback>
                <p:oleObj name="Picture" r:id="rId3" imgW="785520" imgH="533520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5" y="3190875"/>
                        <a:ext cx="1865313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055" name="Text Box 103"/>
          <p:cNvSpPr txBox="1">
            <a:spLocks noChangeArrowheads="1"/>
          </p:cNvSpPr>
          <p:nvPr/>
        </p:nvSpPr>
        <p:spPr bwMode="auto">
          <a:xfrm>
            <a:off x="6400800" y="5181600"/>
            <a:ext cx="1752600" cy="1015663"/>
          </a:xfrm>
          <a:prstGeom prst="rect">
            <a:avLst/>
          </a:prstGeom>
          <a:gradFill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(1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,1)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0.5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24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(1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,1)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0.5</a:t>
            </a:r>
            <a:endParaRPr lang="sk-SK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6077" name="Oval 125"/>
          <p:cNvSpPr>
            <a:spLocks noChangeArrowheads="1"/>
          </p:cNvSpPr>
          <p:nvPr/>
        </p:nvSpPr>
        <p:spPr bwMode="auto">
          <a:xfrm>
            <a:off x="3851275" y="4149725"/>
            <a:ext cx="431800" cy="287338"/>
          </a:xfrm>
          <a:prstGeom prst="ellips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26078" name="Oval 126"/>
          <p:cNvSpPr>
            <a:spLocks noChangeArrowheads="1"/>
          </p:cNvSpPr>
          <p:nvPr/>
        </p:nvSpPr>
        <p:spPr bwMode="auto">
          <a:xfrm>
            <a:off x="3851275" y="4581525"/>
            <a:ext cx="431800" cy="287338"/>
          </a:xfrm>
          <a:prstGeom prst="ellips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26082" name="Oval 130"/>
          <p:cNvSpPr>
            <a:spLocks noChangeArrowheads="1"/>
          </p:cNvSpPr>
          <p:nvPr/>
        </p:nvSpPr>
        <p:spPr bwMode="auto">
          <a:xfrm>
            <a:off x="4787900" y="4149725"/>
            <a:ext cx="431800" cy="287338"/>
          </a:xfrm>
          <a:prstGeom prst="ellips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cxnSp>
        <p:nvCxnSpPr>
          <p:cNvPr id="126085" name="AutoShape 133"/>
          <p:cNvCxnSpPr>
            <a:cxnSpLocks noChangeShapeType="1"/>
          </p:cNvCxnSpPr>
          <p:nvPr/>
        </p:nvCxnSpPr>
        <p:spPr bwMode="auto">
          <a:xfrm rot="5400000" flipV="1">
            <a:off x="7145337" y="2371726"/>
            <a:ext cx="212725" cy="1758950"/>
          </a:xfrm>
          <a:prstGeom prst="curvedConnector3">
            <a:avLst>
              <a:gd name="adj1" fmla="val -107463"/>
            </a:avLst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stealth" w="lg" len="lg"/>
          </a:ln>
          <a:effectLst/>
        </p:spPr>
      </p:cxnSp>
      <p:cxnSp>
        <p:nvCxnSpPr>
          <p:cNvPr id="126086" name="AutoShape 134"/>
          <p:cNvCxnSpPr>
            <a:cxnSpLocks noChangeShapeType="1"/>
            <a:endCxn id="0" idx="2"/>
          </p:cNvCxnSpPr>
          <p:nvPr/>
        </p:nvCxnSpPr>
        <p:spPr bwMode="auto">
          <a:xfrm rot="5400000" flipH="1" flipV="1">
            <a:off x="7166769" y="3553619"/>
            <a:ext cx="211137" cy="1698625"/>
          </a:xfrm>
          <a:prstGeom prst="curvedConnector3">
            <a:avLst>
              <a:gd name="adj1" fmla="val -108269"/>
            </a:avLst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stealth" w="lg" len="lg"/>
          </a:ln>
          <a:effectLst/>
        </p:spPr>
      </p:cxn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5729288" y="3187700"/>
          <a:ext cx="8540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1" name="Rovnica" r:id="rId5" imgW="380880" imgH="203040" progId="Equation.3">
                  <p:embed/>
                </p:oleObj>
              </mc:Choice>
              <mc:Fallback>
                <p:oleObj name="Rovnica" r:id="rId5" imgW="3808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288" y="3187700"/>
                        <a:ext cx="85407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5661025" y="3933825"/>
          <a:ext cx="9525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2" name="Rovnica" r:id="rId7" imgW="457200" imgH="203040" progId="Equation.3">
                  <p:embed/>
                </p:oleObj>
              </mc:Choice>
              <mc:Fallback>
                <p:oleObj name="Rovnica" r:id="rId7" imgW="4572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3933825"/>
                        <a:ext cx="95250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Skupina 27"/>
          <p:cNvGrpSpPr/>
          <p:nvPr/>
        </p:nvGrpSpPr>
        <p:grpSpPr>
          <a:xfrm>
            <a:off x="162281" y="2254419"/>
            <a:ext cx="1444576" cy="1679406"/>
            <a:chOff x="690841" y="1723594"/>
            <a:chExt cx="1444576" cy="1679406"/>
          </a:xfrm>
        </p:grpSpPr>
        <p:sp>
          <p:nvSpPr>
            <p:cNvPr id="29" name="Ovál 28"/>
            <p:cNvSpPr/>
            <p:nvPr/>
          </p:nvSpPr>
          <p:spPr bwMode="auto">
            <a:xfrm>
              <a:off x="690841" y="1723594"/>
              <a:ext cx="1444576" cy="167940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k-SK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30" name="Group 2"/>
            <p:cNvGrpSpPr>
              <a:grpSpLocks/>
            </p:cNvGrpSpPr>
            <p:nvPr/>
          </p:nvGrpSpPr>
          <p:grpSpPr bwMode="auto">
            <a:xfrm>
              <a:off x="868616" y="2034416"/>
              <a:ext cx="1087396" cy="955448"/>
              <a:chOff x="5310" y="6794"/>
              <a:chExt cx="1337" cy="1214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31" name="Line 3"/>
              <p:cNvSpPr>
                <a:spLocks noChangeShapeType="1"/>
              </p:cNvSpPr>
              <p:nvPr/>
            </p:nvSpPr>
            <p:spPr bwMode="auto">
              <a:xfrm>
                <a:off x="5497" y="7829"/>
                <a:ext cx="963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32" name="Line 4"/>
              <p:cNvSpPr>
                <a:spLocks noChangeShapeType="1"/>
              </p:cNvSpPr>
              <p:nvPr/>
            </p:nvSpPr>
            <p:spPr bwMode="auto">
              <a:xfrm>
                <a:off x="5497" y="7082"/>
                <a:ext cx="963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33" name="Text Box 5"/>
              <p:cNvSpPr txBox="1">
                <a:spLocks noChangeArrowheads="1"/>
              </p:cNvSpPr>
              <p:nvPr/>
            </p:nvSpPr>
            <p:spPr bwMode="auto">
              <a:xfrm>
                <a:off x="5722" y="6794"/>
                <a:ext cx="528" cy="542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8000" rIns="18000" bIns="180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600" b="0" i="1" u="none" strike="noStrike" cap="none" normalizeH="0" baseline="0" dirty="0" smtClean="0">
                    <a:ln>
                      <a:noFill/>
                    </a:ln>
                    <a:solidFill>
                      <a:srgbClr val="1E023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0" lang="sk-SK" sz="1600" b="0" i="0" u="none" strike="noStrike" cap="none" normalizeH="0" baseline="-25000" dirty="0" smtClean="0">
                    <a:ln>
                      <a:noFill/>
                    </a:ln>
                    <a:solidFill>
                      <a:srgbClr val="1E023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sk-SK" sz="1600" b="0" i="0" u="none" strike="noStrike" cap="none" normalizeH="0" baseline="0" dirty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Line 6"/>
              <p:cNvSpPr>
                <a:spLocks noChangeShapeType="1"/>
              </p:cNvSpPr>
              <p:nvPr/>
            </p:nvSpPr>
            <p:spPr bwMode="auto">
              <a:xfrm>
                <a:off x="5497" y="7082"/>
                <a:ext cx="0" cy="747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35" name="Line 7"/>
              <p:cNvSpPr>
                <a:spLocks noChangeShapeType="1"/>
              </p:cNvSpPr>
              <p:nvPr/>
            </p:nvSpPr>
            <p:spPr bwMode="auto">
              <a:xfrm flipH="1">
                <a:off x="5310" y="7466"/>
                <a:ext cx="187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36" name="Text Box 8"/>
              <p:cNvSpPr txBox="1">
                <a:spLocks noChangeArrowheads="1"/>
              </p:cNvSpPr>
              <p:nvPr/>
            </p:nvSpPr>
            <p:spPr bwMode="auto">
              <a:xfrm>
                <a:off x="5722" y="7466"/>
                <a:ext cx="528" cy="542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8000" rIns="18000" bIns="18000" numCol="1" anchor="t" anchorCtr="0" compatLnSpc="1">
                <a:prstTxWarp prst="textNoShape">
                  <a:avLst/>
                </a:prstTxWarp>
              </a:bodyPr>
              <a:lstStyle/>
              <a:p>
                <a:pPr algn="ctr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sk-SK" sz="1600" i="1" dirty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sk-SK" sz="1600" baseline="-25000" dirty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7" name="Line 9"/>
              <p:cNvSpPr>
                <a:spLocks noChangeShapeType="1"/>
              </p:cNvSpPr>
              <p:nvPr/>
            </p:nvSpPr>
            <p:spPr bwMode="auto">
              <a:xfrm>
                <a:off x="6460" y="7092"/>
                <a:ext cx="0" cy="747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38" name="Line 10"/>
              <p:cNvSpPr>
                <a:spLocks noChangeShapeType="1"/>
              </p:cNvSpPr>
              <p:nvPr/>
            </p:nvSpPr>
            <p:spPr bwMode="auto">
              <a:xfrm flipH="1">
                <a:off x="6460" y="7466"/>
                <a:ext cx="187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</p:grpSp>
      </p:grpSp>
      <p:sp>
        <p:nvSpPr>
          <p:cNvPr id="39" name="Zástupný symbol čísla snímky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7E0E8-31AE-4C27-9956-A34CA1910A4F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12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6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6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12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2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55" grpId="0" animBg="1" autoUpdateAnimBg="0"/>
      <p:bldP spid="126077" grpId="0" animBg="1"/>
      <p:bldP spid="126078" grpId="0" animBg="1"/>
      <p:bldP spid="12608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5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1E0230"/>
                </a:solidFill>
              </a:rPr>
              <a:t>Conclusion</a:t>
            </a:r>
            <a:endParaRPr lang="sk-SK" b="1" dirty="0" smtClean="0">
              <a:solidFill>
                <a:srgbClr val="1E0230"/>
              </a:solidFill>
            </a:endParaRP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104775" y="1870075"/>
            <a:ext cx="2959100" cy="1962150"/>
          </a:xfrm>
          <a:prstGeom prst="ellipse">
            <a:avLst/>
          </a:prstGeom>
          <a:solidFill>
            <a:srgbClr val="E4E4E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1E0230"/>
                </a:solidFill>
              </a:rPr>
              <a:t>Multiple-Valued</a:t>
            </a:r>
          </a:p>
          <a:p>
            <a:pPr algn="ctr"/>
            <a:r>
              <a:rPr lang="en-US" sz="2800">
                <a:solidFill>
                  <a:srgbClr val="1E0230"/>
                </a:solidFill>
              </a:rPr>
              <a:t> Logic</a:t>
            </a:r>
            <a:endParaRPr lang="sk-SK" sz="2800">
              <a:solidFill>
                <a:srgbClr val="1E0230"/>
              </a:solidFill>
            </a:endParaRP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4064000" y="2981325"/>
            <a:ext cx="3573463" cy="1738313"/>
          </a:xfrm>
          <a:prstGeom prst="ellipse">
            <a:avLst/>
          </a:prstGeom>
          <a:solidFill>
            <a:srgbClr val="E4E4E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1E0230"/>
                </a:solidFill>
              </a:rPr>
              <a:t>Reliability Analysis</a:t>
            </a:r>
            <a:endParaRPr lang="sk-SK" sz="2800">
              <a:solidFill>
                <a:srgbClr val="1E0230"/>
              </a:solidFill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14046142" flipH="1">
            <a:off x="1131094" y="1935956"/>
            <a:ext cx="3562350" cy="32019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4839" y="10732"/>
                </a:moveTo>
                <a:cubicBezTo>
                  <a:pt x="14802" y="8527"/>
                  <a:pt x="13004" y="6760"/>
                  <a:pt x="10800" y="6760"/>
                </a:cubicBezTo>
                <a:cubicBezTo>
                  <a:pt x="10167" y="6759"/>
                  <a:pt x="9544" y="6908"/>
                  <a:pt x="8980" y="7193"/>
                </a:cubicBezTo>
                <a:lnTo>
                  <a:pt x="5935" y="1157"/>
                </a:lnTo>
                <a:cubicBezTo>
                  <a:pt x="7443" y="396"/>
                  <a:pt x="9110" y="-1"/>
                  <a:pt x="10800" y="0"/>
                </a:cubicBezTo>
                <a:cubicBezTo>
                  <a:pt x="16693" y="0"/>
                  <a:pt x="21499" y="4725"/>
                  <a:pt x="21598" y="10618"/>
                </a:cubicBezTo>
                <a:lnTo>
                  <a:pt x="24298" y="10572"/>
                </a:lnTo>
                <a:lnTo>
                  <a:pt x="18320" y="16754"/>
                </a:lnTo>
                <a:lnTo>
                  <a:pt x="12139" y="10777"/>
                </a:lnTo>
                <a:lnTo>
                  <a:pt x="14839" y="10732"/>
                </a:lnTo>
                <a:close/>
              </a:path>
            </a:pathLst>
          </a:cu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738313" y="4205288"/>
            <a:ext cx="23256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1E0230"/>
                </a:solidFill>
              </a:rPr>
              <a:t>Direct Partial Logic Derivatives</a:t>
            </a:r>
            <a:endParaRPr lang="sk-SK" sz="2000">
              <a:solidFill>
                <a:srgbClr val="1E0230"/>
              </a:solidFill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 rot="8710735" flipH="1" flipV="1">
            <a:off x="1919288" y="1055688"/>
            <a:ext cx="3352800" cy="38512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4497" y="10498"/>
                </a:moveTo>
                <a:cubicBezTo>
                  <a:pt x="14340" y="8572"/>
                  <a:pt x="12731" y="7090"/>
                  <a:pt x="10800" y="7090"/>
                </a:cubicBezTo>
                <a:cubicBezTo>
                  <a:pt x="10219" y="7089"/>
                  <a:pt x="9647" y="7226"/>
                  <a:pt x="9128" y="7487"/>
                </a:cubicBezTo>
                <a:lnTo>
                  <a:pt x="5935" y="1157"/>
                </a:lnTo>
                <a:cubicBezTo>
                  <a:pt x="7443" y="396"/>
                  <a:pt x="9110" y="-1"/>
                  <a:pt x="10800" y="0"/>
                </a:cubicBezTo>
                <a:cubicBezTo>
                  <a:pt x="16423" y="0"/>
                  <a:pt x="21106" y="4315"/>
                  <a:pt x="21564" y="9920"/>
                </a:cubicBezTo>
                <a:lnTo>
                  <a:pt x="24255" y="9701"/>
                </a:lnTo>
                <a:lnTo>
                  <a:pt x="18538" y="16433"/>
                </a:lnTo>
                <a:lnTo>
                  <a:pt x="11806" y="10717"/>
                </a:lnTo>
                <a:lnTo>
                  <a:pt x="14497" y="10498"/>
                </a:lnTo>
                <a:close/>
              </a:path>
            </a:pathLst>
          </a:cu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244725" y="1673225"/>
            <a:ext cx="2527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1E0230"/>
                </a:solidFill>
              </a:rPr>
              <a:t>Multivalued Decision Diagram</a:t>
            </a:r>
            <a:endParaRPr lang="sk-SK" sz="2000">
              <a:solidFill>
                <a:srgbClr val="1E0230"/>
              </a:solidFill>
            </a:endParaRP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 rot="-1408448">
            <a:off x="5792788" y="4216400"/>
            <a:ext cx="2784475" cy="2214563"/>
          </a:xfrm>
          <a:prstGeom prst="downArrow">
            <a:avLst>
              <a:gd name="adj1" fmla="val 72500"/>
              <a:gd name="adj2" fmla="val 45542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05475" y="4529138"/>
            <a:ext cx="2609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1E0230"/>
                </a:solidFill>
                <a:latin typeface="Times New Roman" pitchFamily="18" charset="0"/>
              </a:rPr>
              <a:t>New algorithms for MSS reliability estimation</a:t>
            </a:r>
            <a:endParaRPr lang="sk-SK" sz="2400" b="1" dirty="0">
              <a:solidFill>
                <a:srgbClr val="1E023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1417638"/>
            <a:ext cx="329065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1E0230"/>
                </a:solidFill>
                <a:cs typeface="Times New Roman" pitchFamily="18" charset="0"/>
              </a:rPr>
              <a:t>Principal Problem in Reliability Engineering</a:t>
            </a:r>
            <a:endParaRPr lang="sk-SK" sz="4000" b="1" dirty="0" smtClean="0">
              <a:solidFill>
                <a:srgbClr val="1E0230"/>
              </a:solidFill>
              <a:cs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032372" y="1800225"/>
            <a:ext cx="49911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GB" sz="2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Need </a:t>
            </a:r>
            <a:r>
              <a:rPr lang="en-GB" sz="2400" baseline="300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[1]</a:t>
            </a:r>
            <a:r>
              <a:rPr lang="en-GB" sz="2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GB" sz="2400" b="1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Tx/>
              <a:buChar char="•"/>
              <a:defRPr/>
            </a:pPr>
            <a:r>
              <a:rPr lang="en-GB" sz="2400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representation and modelling of the system;</a:t>
            </a:r>
          </a:p>
          <a:p>
            <a:pPr marL="342900" indent="-342900" algn="l">
              <a:spcBef>
                <a:spcPts val="0"/>
              </a:spcBef>
              <a:buFontTx/>
              <a:buChar char="•"/>
              <a:defRPr/>
            </a:pPr>
            <a:r>
              <a:rPr lang="en-GB" sz="2400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quantification of the system model;</a:t>
            </a:r>
          </a:p>
          <a:p>
            <a:pPr marL="342900" indent="-342900" algn="l">
              <a:spcBef>
                <a:spcPts val="0"/>
              </a:spcBef>
              <a:buFontTx/>
              <a:buChar char="•"/>
              <a:defRPr/>
            </a:pP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 representation, propagation and quantification of the uncertainty in system behaviour. </a:t>
            </a:r>
          </a:p>
        </p:txBody>
      </p:sp>
      <p:sp>
        <p:nvSpPr>
          <p:cNvPr id="8" name="Obdĺžnik 7"/>
          <p:cNvSpPr/>
          <p:nvPr/>
        </p:nvSpPr>
        <p:spPr bwMode="auto">
          <a:xfrm>
            <a:off x="323851" y="3067050"/>
            <a:ext cx="1504950" cy="666750"/>
          </a:xfrm>
          <a:prstGeom prst="rect">
            <a:avLst/>
          </a:prstGeom>
          <a:noFill/>
          <a:ln w="254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5391-D3EA-40DB-970B-74E46745151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9" name="BlokTextu 8"/>
          <p:cNvSpPr txBox="1"/>
          <p:nvPr/>
        </p:nvSpPr>
        <p:spPr>
          <a:xfrm>
            <a:off x="323851" y="6136700"/>
            <a:ext cx="7496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l"/>
            <a:r>
              <a:rPr lang="en-GB" sz="1600" baseline="300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en-GB" sz="16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Zio E. (2009). Reliability engineering: Old problems and new challenges, Reliability Engineering and System Safety, 94(2), pp.125-141</a:t>
            </a:r>
            <a:endParaRPr lang="sk-SK" sz="16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Rovná spojnica 10"/>
          <p:cNvCxnSpPr/>
          <p:nvPr/>
        </p:nvCxnSpPr>
        <p:spPr bwMode="auto">
          <a:xfrm>
            <a:off x="323851" y="6136700"/>
            <a:ext cx="327160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1E023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46125" y="19034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1E023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Thank you for attention</a:t>
            </a:r>
            <a:endParaRPr kumimoji="0" lang="sk-SK" sz="4400" b="1" i="0" u="none" strike="noStrike" kern="0" cap="none" spc="0" normalizeH="0" baseline="0" noProof="0" dirty="0" smtClean="0">
              <a:ln>
                <a:noFill/>
              </a:ln>
              <a:solidFill>
                <a:srgbClr val="1E023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181167" y="5015594"/>
            <a:ext cx="381045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University of Žilina</a:t>
            </a:r>
          </a:p>
          <a:p>
            <a:pPr algn="l">
              <a:spcBef>
                <a:spcPct val="50000"/>
              </a:spcBef>
            </a:pPr>
            <a:r>
              <a:rPr lang="en-US" sz="1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Faculty of Management Science and Informatics</a:t>
            </a:r>
          </a:p>
          <a:p>
            <a:pPr algn="l">
              <a:spcBef>
                <a:spcPct val="50000"/>
              </a:spcBef>
            </a:pPr>
            <a:r>
              <a:rPr lang="en-US" sz="1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Department of Informatics</a:t>
            </a:r>
          </a:p>
          <a:p>
            <a:pPr algn="l">
              <a:spcBef>
                <a:spcPct val="50000"/>
              </a:spcBef>
            </a:pPr>
            <a:r>
              <a:rPr lang="en-US" sz="1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Elena Zaitseva</a:t>
            </a:r>
          </a:p>
          <a:p>
            <a:pPr algn="l">
              <a:spcBef>
                <a:spcPct val="50000"/>
              </a:spcBef>
            </a:pPr>
            <a:r>
              <a:rPr lang="en-US" sz="1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1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Elena.Zaitseva@fri.uniza.sk</a:t>
            </a:r>
            <a:r>
              <a:rPr lang="en-US" sz="1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k-SK" sz="1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681DDB-2FE3-4294-B1E9-FB1B3A020C41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14313" y="1597403"/>
            <a:ext cx="87280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There are two types of mathematical model in Reliability 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Analysis:</a:t>
            </a: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Binary-State </a:t>
            </a:r>
            <a:r>
              <a:rPr lang="en-US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System (BSS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Multiple-State </a:t>
            </a:r>
            <a:r>
              <a:rPr lang="en-US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System (MSS). 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076325" y="3563938"/>
            <a:ext cx="6051550" cy="1557337"/>
            <a:chOff x="570" y="2761"/>
            <a:chExt cx="3812" cy="981"/>
          </a:xfrm>
        </p:grpSpPr>
        <p:grpSp>
          <p:nvGrpSpPr>
            <p:cNvPr id="11291" name="Group 35"/>
            <p:cNvGrpSpPr>
              <a:grpSpLocks/>
            </p:cNvGrpSpPr>
            <p:nvPr/>
          </p:nvGrpSpPr>
          <p:grpSpPr bwMode="auto">
            <a:xfrm>
              <a:off x="1858" y="2761"/>
              <a:ext cx="2524" cy="903"/>
              <a:chOff x="1858" y="2761"/>
              <a:chExt cx="2524" cy="903"/>
            </a:xfrm>
          </p:grpSpPr>
          <p:grpSp>
            <p:nvGrpSpPr>
              <p:cNvPr id="11293" name="Group 16"/>
              <p:cNvGrpSpPr>
                <a:grpSpLocks/>
              </p:cNvGrpSpPr>
              <p:nvPr/>
            </p:nvGrpSpPr>
            <p:grpSpPr bwMode="auto">
              <a:xfrm>
                <a:off x="1859" y="2761"/>
                <a:ext cx="2523" cy="898"/>
                <a:chOff x="788" y="2761"/>
                <a:chExt cx="2523" cy="991"/>
              </a:xfrm>
            </p:grpSpPr>
            <p:sp>
              <p:nvSpPr>
                <p:cNvPr id="11295" name="Line 6"/>
                <p:cNvSpPr>
                  <a:spLocks noChangeShapeType="1"/>
                </p:cNvSpPr>
                <p:nvPr/>
              </p:nvSpPr>
              <p:spPr bwMode="auto">
                <a:xfrm>
                  <a:off x="788" y="2761"/>
                  <a:ext cx="0" cy="991"/>
                </a:xfrm>
                <a:prstGeom prst="line">
                  <a:avLst/>
                </a:prstGeom>
                <a:noFill/>
                <a:ln w="6350">
                  <a:solidFill>
                    <a:srgbClr val="31044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>
                    <a:solidFill>
                      <a:srgbClr val="1E0230"/>
                    </a:solidFill>
                  </a:endParaRPr>
                </a:p>
              </p:txBody>
            </p:sp>
            <p:sp>
              <p:nvSpPr>
                <p:cNvPr id="11296" name="Line 7"/>
                <p:cNvSpPr>
                  <a:spLocks noChangeShapeType="1"/>
                </p:cNvSpPr>
                <p:nvPr/>
              </p:nvSpPr>
              <p:spPr bwMode="auto">
                <a:xfrm>
                  <a:off x="788" y="3752"/>
                  <a:ext cx="2523" cy="0"/>
                </a:xfrm>
                <a:prstGeom prst="line">
                  <a:avLst/>
                </a:prstGeom>
                <a:noFill/>
                <a:ln w="6350">
                  <a:solidFill>
                    <a:srgbClr val="31044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k-SK">
                    <a:solidFill>
                      <a:srgbClr val="1E0230"/>
                    </a:solidFill>
                  </a:endParaRPr>
                </a:p>
              </p:txBody>
            </p:sp>
          </p:grpSp>
          <p:sp>
            <p:nvSpPr>
              <p:cNvPr id="11294" name="Freeform 11"/>
              <p:cNvSpPr>
                <a:spLocks/>
              </p:cNvSpPr>
              <p:nvPr/>
            </p:nvSpPr>
            <p:spPr bwMode="auto">
              <a:xfrm>
                <a:off x="1858" y="2902"/>
                <a:ext cx="2499" cy="762"/>
              </a:xfrm>
              <a:custGeom>
                <a:avLst/>
                <a:gdLst>
                  <a:gd name="T0" fmla="*/ 0 w 3286"/>
                  <a:gd name="T1" fmla="*/ 4 h 745"/>
                  <a:gd name="T2" fmla="*/ 253 w 3286"/>
                  <a:gd name="T3" fmla="*/ 4 h 745"/>
                  <a:gd name="T4" fmla="*/ 447 w 3286"/>
                  <a:gd name="T5" fmla="*/ 33 h 745"/>
                  <a:gd name="T6" fmla="*/ 659 w 3286"/>
                  <a:gd name="T7" fmla="*/ 140 h 745"/>
                  <a:gd name="T8" fmla="*/ 1006 w 3286"/>
                  <a:gd name="T9" fmla="*/ 540 h 745"/>
                  <a:gd name="T10" fmla="*/ 1252 w 3286"/>
                  <a:gd name="T11" fmla="*/ 756 h 745"/>
                  <a:gd name="T12" fmla="*/ 1445 w 3286"/>
                  <a:gd name="T13" fmla="*/ 785 h 7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86"/>
                  <a:gd name="T22" fmla="*/ 0 h 745"/>
                  <a:gd name="T23" fmla="*/ 3286 w 3286"/>
                  <a:gd name="T24" fmla="*/ 745 h 74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86" h="745">
                    <a:moveTo>
                      <a:pt x="0" y="4"/>
                    </a:moveTo>
                    <a:cubicBezTo>
                      <a:pt x="203" y="2"/>
                      <a:pt x="407" y="0"/>
                      <a:pt x="576" y="4"/>
                    </a:cubicBezTo>
                    <a:cubicBezTo>
                      <a:pt x="745" y="8"/>
                      <a:pt x="862" y="9"/>
                      <a:pt x="1016" y="30"/>
                    </a:cubicBezTo>
                    <a:cubicBezTo>
                      <a:pt x="1170" y="51"/>
                      <a:pt x="1287" y="52"/>
                      <a:pt x="1499" y="131"/>
                    </a:cubicBezTo>
                    <a:cubicBezTo>
                      <a:pt x="1711" y="210"/>
                      <a:pt x="2063" y="408"/>
                      <a:pt x="2287" y="504"/>
                    </a:cubicBezTo>
                    <a:cubicBezTo>
                      <a:pt x="2511" y="600"/>
                      <a:pt x="2680" y="669"/>
                      <a:pt x="2846" y="707"/>
                    </a:cubicBezTo>
                    <a:cubicBezTo>
                      <a:pt x="3012" y="745"/>
                      <a:pt x="3149" y="739"/>
                      <a:pt x="3286" y="733"/>
                    </a:cubicBezTo>
                  </a:path>
                </a:pathLst>
              </a:custGeom>
              <a:noFill/>
              <a:ln w="50800" cap="flat">
                <a:solidFill>
                  <a:srgbClr val="339966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</p:grpSp>
        <p:sp>
          <p:nvSpPr>
            <p:cNvPr id="11292" name="Text Box 15"/>
            <p:cNvSpPr txBox="1">
              <a:spLocks noChangeArrowheads="1"/>
            </p:cNvSpPr>
            <p:nvPr/>
          </p:nvSpPr>
          <p:spPr bwMode="auto">
            <a:xfrm>
              <a:off x="570" y="2815"/>
              <a:ext cx="1263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Aft>
                  <a:spcPct val="80000"/>
                </a:spcAft>
              </a:pPr>
              <a:r>
                <a:rPr lang="en-US" sz="1400" dirty="0">
                  <a:solidFill>
                    <a:srgbClr val="1E0230"/>
                  </a:solidFill>
                </a:rPr>
                <a:t>Perfect functioning</a:t>
              </a:r>
            </a:p>
            <a:p>
              <a:pPr>
                <a:spcAft>
                  <a:spcPct val="80000"/>
                </a:spcAft>
              </a:pPr>
              <a:r>
                <a:rPr lang="en-US" sz="1400" dirty="0">
                  <a:solidFill>
                    <a:srgbClr val="1E0230"/>
                  </a:solidFill>
                </a:rPr>
                <a:t>Functioning</a:t>
              </a:r>
            </a:p>
            <a:p>
              <a:pPr>
                <a:spcAft>
                  <a:spcPct val="80000"/>
                </a:spcAft>
              </a:pPr>
              <a:r>
                <a:rPr lang="en-US" sz="1400" dirty="0">
                  <a:solidFill>
                    <a:srgbClr val="1E0230"/>
                  </a:solidFill>
                </a:rPr>
                <a:t>Partly functioning</a:t>
              </a:r>
            </a:p>
            <a:p>
              <a:pPr>
                <a:spcAft>
                  <a:spcPct val="80000"/>
                </a:spcAft>
              </a:pPr>
              <a:r>
                <a:rPr lang="en-US" sz="1400" dirty="0">
                  <a:solidFill>
                    <a:srgbClr val="1E0230"/>
                  </a:solidFill>
                </a:rPr>
                <a:t>Completely failed</a:t>
              </a:r>
              <a:endParaRPr lang="sk-SK" sz="1400" dirty="0">
                <a:solidFill>
                  <a:srgbClr val="1E0230"/>
                </a:solidFill>
              </a:endParaRP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130550" y="3717925"/>
            <a:ext cx="3965575" cy="1247775"/>
            <a:chOff x="1859" y="2902"/>
            <a:chExt cx="2498" cy="786"/>
          </a:xfrm>
        </p:grpSpPr>
        <p:sp>
          <p:nvSpPr>
            <p:cNvPr id="11288" name="Line 17"/>
            <p:cNvSpPr>
              <a:spLocks noChangeShapeType="1"/>
            </p:cNvSpPr>
            <p:nvPr/>
          </p:nvSpPr>
          <p:spPr bwMode="auto">
            <a:xfrm>
              <a:off x="1859" y="2902"/>
              <a:ext cx="2195" cy="5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289" name="Line 18"/>
            <p:cNvSpPr>
              <a:spLocks noChangeShapeType="1"/>
            </p:cNvSpPr>
            <p:nvPr/>
          </p:nvSpPr>
          <p:spPr bwMode="auto">
            <a:xfrm>
              <a:off x="4054" y="2931"/>
              <a:ext cx="0" cy="757"/>
            </a:xfrm>
            <a:prstGeom prst="line">
              <a:avLst/>
            </a:prstGeom>
            <a:noFill/>
            <a:ln w="9525">
              <a:solidFill>
                <a:srgbClr val="9933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290" name="Line 19"/>
            <p:cNvSpPr>
              <a:spLocks noChangeShapeType="1"/>
            </p:cNvSpPr>
            <p:nvPr/>
          </p:nvSpPr>
          <p:spPr bwMode="auto">
            <a:xfrm flipV="1">
              <a:off x="4054" y="3664"/>
              <a:ext cx="303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108325" y="3787775"/>
            <a:ext cx="4005263" cy="1177925"/>
            <a:chOff x="1859" y="2902"/>
            <a:chExt cx="2523" cy="742"/>
          </a:xfrm>
        </p:grpSpPr>
        <p:sp>
          <p:nvSpPr>
            <p:cNvPr id="11281" name="Line 21"/>
            <p:cNvSpPr>
              <a:spLocks noChangeShapeType="1"/>
            </p:cNvSpPr>
            <p:nvPr/>
          </p:nvSpPr>
          <p:spPr bwMode="auto">
            <a:xfrm>
              <a:off x="1859" y="2902"/>
              <a:ext cx="860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282" name="Line 22"/>
            <p:cNvSpPr>
              <a:spLocks noChangeShapeType="1"/>
            </p:cNvSpPr>
            <p:nvPr/>
          </p:nvSpPr>
          <p:spPr bwMode="auto">
            <a:xfrm>
              <a:off x="2719" y="2902"/>
              <a:ext cx="0" cy="229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283" name="Line 23"/>
            <p:cNvSpPr>
              <a:spLocks noChangeShapeType="1"/>
            </p:cNvSpPr>
            <p:nvPr/>
          </p:nvSpPr>
          <p:spPr bwMode="auto">
            <a:xfrm>
              <a:off x="3331" y="3371"/>
              <a:ext cx="737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284" name="Line 24"/>
            <p:cNvSpPr>
              <a:spLocks noChangeShapeType="1"/>
            </p:cNvSpPr>
            <p:nvPr/>
          </p:nvSpPr>
          <p:spPr bwMode="auto">
            <a:xfrm>
              <a:off x="2719" y="3131"/>
              <a:ext cx="61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285" name="Line 25"/>
            <p:cNvSpPr>
              <a:spLocks noChangeShapeType="1"/>
            </p:cNvSpPr>
            <p:nvPr/>
          </p:nvSpPr>
          <p:spPr bwMode="auto">
            <a:xfrm>
              <a:off x="4068" y="3644"/>
              <a:ext cx="314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286" name="Line 26"/>
            <p:cNvSpPr>
              <a:spLocks noChangeShapeType="1"/>
            </p:cNvSpPr>
            <p:nvPr/>
          </p:nvSpPr>
          <p:spPr bwMode="auto">
            <a:xfrm>
              <a:off x="3331" y="3131"/>
              <a:ext cx="0" cy="24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11287" name="Line 27"/>
            <p:cNvSpPr>
              <a:spLocks noChangeShapeType="1"/>
            </p:cNvSpPr>
            <p:nvPr/>
          </p:nvSpPr>
          <p:spPr bwMode="auto">
            <a:xfrm>
              <a:off x="4068" y="3371"/>
              <a:ext cx="0" cy="273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5883275" y="5462588"/>
            <a:ext cx="2109788" cy="361950"/>
            <a:chOff x="2467" y="3957"/>
            <a:chExt cx="1329" cy="228"/>
          </a:xfrm>
        </p:grpSpPr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2467" y="3957"/>
              <a:ext cx="13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>
                  <a:solidFill>
                    <a:srgbClr val="1E0230"/>
                  </a:solidFill>
                </a:rPr>
                <a:t>Multi-State System</a:t>
              </a:r>
              <a:endParaRPr lang="sk-SK" sz="1600" i="1">
                <a:solidFill>
                  <a:srgbClr val="1E0230"/>
                </a:solidFill>
              </a:endParaRPr>
            </a:p>
          </p:txBody>
        </p:sp>
        <p:sp>
          <p:nvSpPr>
            <p:cNvPr id="11280" name="Line 29"/>
            <p:cNvSpPr>
              <a:spLocks noChangeShapeType="1"/>
            </p:cNvSpPr>
            <p:nvPr/>
          </p:nvSpPr>
          <p:spPr bwMode="auto">
            <a:xfrm>
              <a:off x="2899" y="4185"/>
              <a:ext cx="43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3122613" y="5475288"/>
            <a:ext cx="2109787" cy="336550"/>
            <a:chOff x="500" y="3973"/>
            <a:chExt cx="1329" cy="212"/>
          </a:xfrm>
        </p:grpSpPr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500" y="3973"/>
              <a:ext cx="13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>
                  <a:solidFill>
                    <a:srgbClr val="1E0230"/>
                  </a:solidFill>
                </a:rPr>
                <a:t>Binary-State System</a:t>
              </a:r>
              <a:endParaRPr lang="sk-SK" sz="1600" i="1">
                <a:solidFill>
                  <a:srgbClr val="1E0230"/>
                </a:solidFill>
              </a:endParaRPr>
            </a:p>
          </p:txBody>
        </p:sp>
        <p:sp>
          <p:nvSpPr>
            <p:cNvPr id="11278" name="Line 31"/>
            <p:cNvSpPr>
              <a:spLocks noChangeShapeType="1"/>
            </p:cNvSpPr>
            <p:nvPr/>
          </p:nvSpPr>
          <p:spPr bwMode="auto">
            <a:xfrm>
              <a:off x="931" y="4185"/>
              <a:ext cx="424" cy="0"/>
            </a:xfrm>
            <a:prstGeom prst="line">
              <a:avLst/>
            </a:prstGeom>
            <a:noFill/>
            <a:ln w="3810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641350" y="5449888"/>
            <a:ext cx="2109788" cy="374650"/>
            <a:chOff x="4337" y="3923"/>
            <a:chExt cx="1329" cy="236"/>
          </a:xfrm>
        </p:grpSpPr>
        <p:sp>
          <p:nvSpPr>
            <p:cNvPr id="11275" name="Text Box 12"/>
            <p:cNvSpPr txBox="1">
              <a:spLocks noChangeArrowheads="1"/>
            </p:cNvSpPr>
            <p:nvPr/>
          </p:nvSpPr>
          <p:spPr bwMode="auto">
            <a:xfrm>
              <a:off x="4337" y="3923"/>
              <a:ext cx="13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>
                  <a:solidFill>
                    <a:srgbClr val="1E0230"/>
                  </a:solidFill>
                </a:rPr>
                <a:t>Real-world system</a:t>
              </a:r>
              <a:endParaRPr lang="sk-SK" sz="1600" i="1">
                <a:solidFill>
                  <a:srgbClr val="1E0230"/>
                </a:solidFill>
              </a:endParaRPr>
            </a:p>
          </p:txBody>
        </p:sp>
        <p:sp>
          <p:nvSpPr>
            <p:cNvPr id="11276" name="Line 33"/>
            <p:cNvSpPr>
              <a:spLocks noChangeShapeType="1"/>
            </p:cNvSpPr>
            <p:nvPr/>
          </p:nvSpPr>
          <p:spPr bwMode="auto">
            <a:xfrm>
              <a:off x="4817" y="4151"/>
              <a:ext cx="475" cy="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k-SK">
                <a:solidFill>
                  <a:srgbClr val="1E0230"/>
                </a:solidFill>
              </a:endParaRPr>
            </a:p>
          </p:txBody>
        </p:sp>
      </p:grpSp>
      <p:sp>
        <p:nvSpPr>
          <p:cNvPr id="94245" name="Text Box 37"/>
          <p:cNvSpPr txBox="1">
            <a:spLocks noChangeArrowheads="1"/>
          </p:cNvSpPr>
          <p:nvPr/>
        </p:nvSpPr>
        <p:spPr bwMode="auto">
          <a:xfrm>
            <a:off x="3130550" y="3167063"/>
            <a:ext cx="3938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1E0230"/>
                </a:solidFill>
              </a:rPr>
              <a:t>System reliability</a:t>
            </a:r>
            <a:endParaRPr lang="sk-SK" sz="2000" dirty="0">
              <a:solidFill>
                <a:srgbClr val="1E0230"/>
              </a:solidFill>
            </a:endParaRPr>
          </a:p>
        </p:txBody>
      </p:sp>
      <p:sp>
        <p:nvSpPr>
          <p:cNvPr id="33" name="Zástupný symbol čísla snímky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35" name="Nadpis 34"/>
          <p:cNvSpPr>
            <a:spLocks noGrp="1"/>
          </p:cNvSpPr>
          <p:nvPr>
            <p:ph type="title"/>
          </p:nvPr>
        </p:nvSpPr>
        <p:spPr>
          <a:xfrm>
            <a:off x="365125" y="123825"/>
            <a:ext cx="8229600" cy="1143000"/>
          </a:xfrm>
        </p:spPr>
        <p:txBody>
          <a:bodyPr/>
          <a:lstStyle/>
          <a:p>
            <a:pPr lvl="0"/>
            <a:r>
              <a:rPr lang="en-GB" sz="4000" b="1" dirty="0" smtClean="0">
                <a:solidFill>
                  <a:srgbClr val="1E0230"/>
                </a:solidFill>
              </a:rPr>
              <a:t>Quantification of the System Model</a:t>
            </a:r>
            <a:endParaRPr lang="sk-SK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49238"/>
            <a:ext cx="8728075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E0230"/>
                </a:solidFill>
              </a:rPr>
              <a:t>Multi-State System </a:t>
            </a:r>
            <a:br>
              <a:rPr lang="en-US" sz="4000" b="1" dirty="0" smtClean="0">
                <a:solidFill>
                  <a:srgbClr val="1E0230"/>
                </a:solidFill>
              </a:rPr>
            </a:br>
            <a:r>
              <a:rPr lang="en-US" sz="4000" b="1" dirty="0" smtClean="0">
                <a:solidFill>
                  <a:srgbClr val="1E0230"/>
                </a:solidFill>
              </a:rPr>
              <a:t>(Structure Function)</a:t>
            </a:r>
            <a:endParaRPr lang="sk-SK" sz="2800" b="1" dirty="0" smtClean="0">
              <a:solidFill>
                <a:srgbClr val="1E0230"/>
              </a:solidFill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1215361" y="3859857"/>
            <a:ext cx="885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  <a:sym typeface="Symbol" pitchFamily="18" charset="2"/>
              </a:rPr>
              <a:t>BSS</a:t>
            </a:r>
            <a:endParaRPr lang="sk-SK" sz="2400" b="1" dirty="0"/>
          </a:p>
        </p:txBody>
      </p:sp>
      <p:sp>
        <p:nvSpPr>
          <p:cNvPr id="15" name="BlokTextu 14"/>
          <p:cNvSpPr txBox="1"/>
          <p:nvPr/>
        </p:nvSpPr>
        <p:spPr>
          <a:xfrm>
            <a:off x="5060473" y="2241506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  <a:sym typeface="Symbol" pitchFamily="18" charset="2"/>
              </a:rPr>
              <a:t>MSS</a:t>
            </a:r>
            <a:endParaRPr lang="ru-RU" sz="2400" b="1" dirty="0" smtClean="0">
              <a:solidFill>
                <a:srgbClr val="1E0230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7" name="Tabuľka 16"/>
          <p:cNvGraphicFramePr>
            <a:graphicFrameLocks noGrp="1"/>
          </p:cNvGraphicFramePr>
          <p:nvPr/>
        </p:nvGraphicFramePr>
        <p:xfrm>
          <a:off x="5958521" y="4321522"/>
          <a:ext cx="1766254" cy="1072833"/>
        </p:xfrm>
        <a:graphic>
          <a:graphicData uri="http://schemas.openxmlformats.org/drawingml/2006/table">
            <a:tbl>
              <a:tblPr/>
              <a:tblGrid>
                <a:gridCol w="540793"/>
                <a:gridCol w="408487"/>
                <a:gridCol w="408487"/>
                <a:gridCol w="408487"/>
              </a:tblGrid>
              <a:tr h="341313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just" eaLnBrk="0" latinLnBrk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332230" algn="ctr"/>
                          <a:tab pos="2808605" algn="r"/>
                          <a:tab pos="449580" algn="l"/>
                        </a:tabLst>
                      </a:pPr>
                      <a:r>
                        <a:rPr lang="en-GB" sz="160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uľka 18"/>
          <p:cNvGraphicFramePr>
            <a:graphicFrameLocks noGrp="1"/>
          </p:cNvGraphicFramePr>
          <p:nvPr/>
        </p:nvGraphicFramePr>
        <p:xfrm>
          <a:off x="5958521" y="2904181"/>
          <a:ext cx="1357767" cy="1072833"/>
        </p:xfrm>
        <a:graphic>
          <a:graphicData uri="http://schemas.openxmlformats.org/drawingml/2006/table">
            <a:tbl>
              <a:tblPr/>
              <a:tblGrid>
                <a:gridCol w="540793"/>
                <a:gridCol w="408487"/>
                <a:gridCol w="408487"/>
              </a:tblGrid>
              <a:tr h="341313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just" eaLnBrk="0" latinLnBrk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332230" algn="ctr"/>
                          <a:tab pos="2808605" algn="r"/>
                          <a:tab pos="449580" algn="l"/>
                        </a:tabLs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pSp>
        <p:nvGrpSpPr>
          <p:cNvPr id="20" name="Skupina 19"/>
          <p:cNvGrpSpPr/>
          <p:nvPr/>
        </p:nvGrpSpPr>
        <p:grpSpPr>
          <a:xfrm>
            <a:off x="425432" y="1577779"/>
            <a:ext cx="1444576" cy="1679406"/>
            <a:chOff x="690841" y="1723594"/>
            <a:chExt cx="1444576" cy="1679406"/>
          </a:xfrm>
        </p:grpSpPr>
        <p:sp>
          <p:nvSpPr>
            <p:cNvPr id="21" name="Ovál 20"/>
            <p:cNvSpPr/>
            <p:nvPr/>
          </p:nvSpPr>
          <p:spPr bwMode="auto">
            <a:xfrm>
              <a:off x="690841" y="1723594"/>
              <a:ext cx="1444576" cy="167940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k-SK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22" name="Group 2"/>
            <p:cNvGrpSpPr>
              <a:grpSpLocks/>
            </p:cNvGrpSpPr>
            <p:nvPr/>
          </p:nvGrpSpPr>
          <p:grpSpPr bwMode="auto">
            <a:xfrm>
              <a:off x="868616" y="2034416"/>
              <a:ext cx="1087396" cy="955448"/>
              <a:chOff x="5310" y="6794"/>
              <a:chExt cx="1337" cy="1214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3" name="Line 3"/>
              <p:cNvSpPr>
                <a:spLocks noChangeShapeType="1"/>
              </p:cNvSpPr>
              <p:nvPr/>
            </p:nvSpPr>
            <p:spPr bwMode="auto">
              <a:xfrm>
                <a:off x="5497" y="7829"/>
                <a:ext cx="963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24" name="Line 4"/>
              <p:cNvSpPr>
                <a:spLocks noChangeShapeType="1"/>
              </p:cNvSpPr>
              <p:nvPr/>
            </p:nvSpPr>
            <p:spPr bwMode="auto">
              <a:xfrm>
                <a:off x="5497" y="7082"/>
                <a:ext cx="963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25" name="Text Box 5"/>
              <p:cNvSpPr txBox="1">
                <a:spLocks noChangeArrowheads="1"/>
              </p:cNvSpPr>
              <p:nvPr/>
            </p:nvSpPr>
            <p:spPr bwMode="auto">
              <a:xfrm>
                <a:off x="5722" y="6794"/>
                <a:ext cx="528" cy="542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8000" rIns="18000" bIns="180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600" b="0" i="1" u="none" strike="noStrike" cap="none" normalizeH="0" baseline="0" dirty="0" smtClean="0">
                    <a:ln>
                      <a:noFill/>
                    </a:ln>
                    <a:solidFill>
                      <a:srgbClr val="1E023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0" lang="sk-SK" sz="1600" b="0" i="0" u="none" strike="noStrike" cap="none" normalizeH="0" baseline="-25000" dirty="0" smtClean="0">
                    <a:ln>
                      <a:noFill/>
                    </a:ln>
                    <a:solidFill>
                      <a:srgbClr val="1E023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sk-SK" sz="1600" b="0" i="0" u="none" strike="noStrike" cap="none" normalizeH="0" baseline="0" dirty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Line 6"/>
              <p:cNvSpPr>
                <a:spLocks noChangeShapeType="1"/>
              </p:cNvSpPr>
              <p:nvPr/>
            </p:nvSpPr>
            <p:spPr bwMode="auto">
              <a:xfrm>
                <a:off x="5497" y="7082"/>
                <a:ext cx="0" cy="747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27" name="Line 7"/>
              <p:cNvSpPr>
                <a:spLocks noChangeShapeType="1"/>
              </p:cNvSpPr>
              <p:nvPr/>
            </p:nvSpPr>
            <p:spPr bwMode="auto">
              <a:xfrm flipH="1">
                <a:off x="5310" y="7466"/>
                <a:ext cx="187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28" name="Text Box 8"/>
              <p:cNvSpPr txBox="1">
                <a:spLocks noChangeArrowheads="1"/>
              </p:cNvSpPr>
              <p:nvPr/>
            </p:nvSpPr>
            <p:spPr bwMode="auto">
              <a:xfrm>
                <a:off x="5722" y="7466"/>
                <a:ext cx="528" cy="542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8000" rIns="18000" bIns="18000" numCol="1" anchor="t" anchorCtr="0" compatLnSpc="1">
                <a:prstTxWarp prst="textNoShape">
                  <a:avLst/>
                </a:prstTxWarp>
              </a:bodyPr>
              <a:lstStyle/>
              <a:p>
                <a:pPr algn="ctr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sk-SK" sz="1600" i="1" dirty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sk-SK" sz="1600" baseline="-25000" dirty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9" name="Line 9"/>
              <p:cNvSpPr>
                <a:spLocks noChangeShapeType="1"/>
              </p:cNvSpPr>
              <p:nvPr/>
            </p:nvSpPr>
            <p:spPr bwMode="auto">
              <a:xfrm>
                <a:off x="6460" y="7092"/>
                <a:ext cx="0" cy="747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30" name="Line 10"/>
              <p:cNvSpPr>
                <a:spLocks noChangeShapeType="1"/>
              </p:cNvSpPr>
              <p:nvPr/>
            </p:nvSpPr>
            <p:spPr bwMode="auto">
              <a:xfrm flipH="1">
                <a:off x="6460" y="7466"/>
                <a:ext cx="187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</p:grpSp>
      </p:grpSp>
      <p:graphicFrame>
        <p:nvGraphicFramePr>
          <p:cNvPr id="31" name="Tabuľka 30"/>
          <p:cNvGraphicFramePr>
            <a:graphicFrameLocks noGrp="1"/>
          </p:cNvGraphicFramePr>
          <p:nvPr/>
        </p:nvGraphicFramePr>
        <p:xfrm>
          <a:off x="4046694" y="2904181"/>
          <a:ext cx="1357767" cy="955676"/>
        </p:xfrm>
        <a:graphic>
          <a:graphicData uri="http://schemas.openxmlformats.org/drawingml/2006/table">
            <a:tbl>
              <a:tblPr/>
              <a:tblGrid>
                <a:gridCol w="540793"/>
                <a:gridCol w="408487"/>
                <a:gridCol w="408487"/>
              </a:tblGrid>
              <a:tr h="341313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just" eaLnBrk="0" latinLnBrk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332230" algn="ctr"/>
                          <a:tab pos="2808605" algn="r"/>
                          <a:tab pos="449580" algn="l"/>
                        </a:tabLst>
                      </a:pPr>
                      <a:r>
                        <a:rPr lang="en-GB" sz="160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2" name="Tabuľka 31"/>
          <p:cNvGraphicFramePr>
            <a:graphicFrameLocks noGrp="1"/>
          </p:cNvGraphicFramePr>
          <p:nvPr/>
        </p:nvGraphicFramePr>
        <p:xfrm>
          <a:off x="993732" y="4321522"/>
          <a:ext cx="1357767" cy="955676"/>
        </p:xfrm>
        <a:graphic>
          <a:graphicData uri="http://schemas.openxmlformats.org/drawingml/2006/table">
            <a:tbl>
              <a:tblPr/>
              <a:tblGrid>
                <a:gridCol w="540793"/>
                <a:gridCol w="408487"/>
                <a:gridCol w="408487"/>
              </a:tblGrid>
              <a:tr h="341313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just" eaLnBrk="0" latinLnBrk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332230" algn="ctr"/>
                          <a:tab pos="2808605" algn="r"/>
                          <a:tab pos="449580" algn="l"/>
                        </a:tabLst>
                      </a:pPr>
                      <a:r>
                        <a:rPr lang="en-GB" sz="160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3" name="Tabuľka 32"/>
          <p:cNvGraphicFramePr>
            <a:graphicFrameLocks noGrp="1"/>
          </p:cNvGraphicFramePr>
          <p:nvPr/>
        </p:nvGraphicFramePr>
        <p:xfrm>
          <a:off x="3846669" y="4321522"/>
          <a:ext cx="1766254" cy="1072833"/>
        </p:xfrm>
        <a:graphic>
          <a:graphicData uri="http://schemas.openxmlformats.org/drawingml/2006/table">
            <a:tbl>
              <a:tblPr/>
              <a:tblGrid>
                <a:gridCol w="540793"/>
                <a:gridCol w="408487"/>
                <a:gridCol w="408487"/>
                <a:gridCol w="408487"/>
              </a:tblGrid>
              <a:tr h="341313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16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just" eaLnBrk="0" latinLnBrk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332230" algn="ctr"/>
                          <a:tab pos="2808605" algn="r"/>
                          <a:tab pos="449580" algn="l"/>
                        </a:tabLst>
                      </a:pPr>
                      <a:r>
                        <a:rPr lang="en-GB" sz="160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16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E0230"/>
                </a:solidFill>
              </a:rPr>
              <a:t>Multi-State System</a:t>
            </a:r>
            <a:br>
              <a:rPr lang="en-US" sz="4000" b="1" dirty="0" smtClean="0">
                <a:solidFill>
                  <a:srgbClr val="1E0230"/>
                </a:solidFill>
              </a:rPr>
            </a:br>
            <a:r>
              <a:rPr lang="en-US" sz="4000" b="1" dirty="0" smtClean="0">
                <a:solidFill>
                  <a:srgbClr val="1E0230"/>
                </a:solidFill>
              </a:rPr>
              <a:t>(</a:t>
            </a:r>
            <a:r>
              <a:rPr lang="en-US" sz="4000" b="1" dirty="0" smtClean="0">
                <a:solidFill>
                  <a:srgbClr val="1E0230"/>
                </a:solidFill>
                <a:cs typeface="Arial" charset="0"/>
              </a:rPr>
              <a:t>Structure Function)</a:t>
            </a:r>
            <a:endParaRPr lang="sk-SK" sz="4000" dirty="0" smtClean="0">
              <a:solidFill>
                <a:srgbClr val="1E0230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88913" y="1571625"/>
            <a:ext cx="8686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The </a:t>
            </a:r>
            <a:r>
              <a:rPr lang="en-GB" sz="2400" b="1" i="1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structure function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is 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the mathematical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description of the MSS and declares a system 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performance level (reliability/availability) 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depending on its components states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:</a:t>
            </a:r>
          </a:p>
          <a:p>
            <a:pPr algn="l">
              <a:spcBef>
                <a:spcPts val="0"/>
              </a:spcBef>
            </a:pPr>
            <a:endParaRPr lang="en-GB" sz="2400" dirty="0" smtClean="0">
              <a:solidFill>
                <a:srgbClr val="1E0230"/>
              </a:solidFill>
              <a:latin typeface="Times New Roman" pitchFamily="18" charset="0"/>
              <a:cs typeface="Arial" charset="0"/>
            </a:endParaRPr>
          </a:p>
          <a:p>
            <a:pPr algn="ctr">
              <a:spcBef>
                <a:spcPts val="0"/>
              </a:spcBef>
            </a:pPr>
            <a:r>
              <a:rPr lang="en-GB" sz="2400" i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  <a:sym typeface="Symbol" pitchFamily="18" charset="2"/>
              </a:rPr>
              <a:t>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GB" sz="2400" baseline="-80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, …, </a:t>
            </a:r>
            <a:r>
              <a:rPr lang="en-GB" sz="2400" i="1" dirty="0" err="1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GB" sz="2400" i="1" baseline="-8000" dirty="0" err="1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n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) = 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Arial" charset="0"/>
                <a:sym typeface="Symbol" pitchFamily="18" charset="2"/>
              </a:rPr>
              <a:t>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GB" sz="2400" b="1" i="1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): 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{0, ..., </a:t>
            </a:r>
            <a:r>
              <a:rPr lang="en-GB" sz="2400" i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m</a:t>
            </a:r>
            <a:r>
              <a:rPr lang="en-GB" sz="2400" baseline="-250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-1}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  <a:sym typeface="Symbol"/>
              </a:rPr>
              <a:t>... 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{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0, 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..., </a:t>
            </a:r>
            <a:r>
              <a:rPr lang="en-GB" sz="2400" i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m</a:t>
            </a:r>
            <a:r>
              <a:rPr lang="en-GB" sz="2400" i="1" baseline="-250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n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-1}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  <a:sym typeface="Symbol" pitchFamily="18" charset="2"/>
              </a:rPr>
              <a:t>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 {0, 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..., </a:t>
            </a:r>
            <a:r>
              <a:rPr lang="en-GB" sz="2400" i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M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-1}</a:t>
            </a:r>
          </a:p>
          <a:p>
            <a:pPr algn="l">
              <a:spcBef>
                <a:spcPts val="0"/>
              </a:spcBef>
            </a:pPr>
            <a:endParaRPr lang="en-US" sz="2400" dirty="0" smtClean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en-GB" sz="2400" i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GB" sz="2400" i="1" baseline="-80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– components state (</a:t>
            </a:r>
            <a:r>
              <a:rPr lang="en-GB" sz="2400" i="1" dirty="0" err="1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= 1, …, </a:t>
            </a:r>
            <a:r>
              <a:rPr lang="en-GB" sz="2400" i="1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n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); </a:t>
            </a:r>
            <a:r>
              <a:rPr lang="sk-SK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400" i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n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GB" sz="2400" dirty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–  number of system 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components.</a:t>
            </a:r>
          </a:p>
          <a:p>
            <a:pPr algn="l">
              <a:spcBef>
                <a:spcPts val="0"/>
              </a:spcBef>
            </a:pPr>
            <a:endParaRPr lang="en-GB" sz="2400" dirty="0" smtClean="0">
              <a:solidFill>
                <a:srgbClr val="1E0230"/>
              </a:solidFill>
              <a:latin typeface="Times New Roman" pitchFamily="18" charset="0"/>
              <a:cs typeface="Arial" charset="0"/>
            </a:endParaRPr>
          </a:p>
          <a:p>
            <a:pPr algn="l">
              <a:spcBef>
                <a:spcPts val="0"/>
              </a:spcBef>
            </a:pPr>
            <a:endParaRPr lang="en-GB" sz="2400" dirty="0" smtClean="0">
              <a:solidFill>
                <a:srgbClr val="1E0230"/>
              </a:solidFill>
              <a:latin typeface="Times New Roman" pitchFamily="18" charset="0"/>
              <a:cs typeface="Arial" charset="0"/>
            </a:endParaRPr>
          </a:p>
          <a:p>
            <a:pPr algn="l">
              <a:spcBef>
                <a:spcPts val="0"/>
              </a:spcBef>
            </a:pPr>
            <a:r>
              <a:rPr lang="en-GB" sz="2400" i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The structure function of the BSS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:</a:t>
            </a:r>
          </a:p>
          <a:p>
            <a:pPr algn="ctr">
              <a:spcBef>
                <a:spcPts val="0"/>
              </a:spcBef>
            </a:pPr>
            <a:r>
              <a:rPr lang="en-GB" sz="2400" i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  <a:sym typeface="Symbol" pitchFamily="18" charset="2"/>
              </a:rPr>
              <a:t>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GB" sz="2400" b="1" i="1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): {0, 1}</a:t>
            </a:r>
            <a:r>
              <a:rPr lang="en-GB" sz="2400" i="1" baseline="200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n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  <a:sym typeface="Symbol" pitchFamily="18" charset="2"/>
              </a:rPr>
              <a:t></a:t>
            </a:r>
            <a:r>
              <a:rPr lang="en-GB" sz="2400" dirty="0" smtClean="0">
                <a:solidFill>
                  <a:srgbClr val="1E0230"/>
                </a:solidFill>
                <a:latin typeface="Times New Roman" pitchFamily="18" charset="0"/>
                <a:cs typeface="Arial" charset="0"/>
              </a:rPr>
              <a:t> {0, 1}</a:t>
            </a:r>
            <a:endParaRPr lang="sk-SK" sz="2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1E0230"/>
                </a:solidFill>
              </a:rPr>
              <a:t>Multi-State System </a:t>
            </a:r>
            <a:endParaRPr lang="sk-SK" sz="4000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4" name="BlokTextu 3"/>
          <p:cNvSpPr txBox="1"/>
          <p:nvPr/>
        </p:nvSpPr>
        <p:spPr>
          <a:xfrm>
            <a:off x="457200" y="1353851"/>
            <a:ext cx="82296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2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Principal problem in MSS reliability analysis: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Dimension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New algorithms and methods for the MSS estimation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57200" y="4095750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Methods for the MSS reliability estimation: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the extension of the Boolean methods to the multi-valued case;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the stochastic process (mainly Markov and semi-Markov);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the universal generation function approach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the Monte-Carlo simulation</a:t>
            </a:r>
            <a:endParaRPr lang="sk-SK" sz="2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495300" y="2800350"/>
            <a:ext cx="6981824" cy="894444"/>
            <a:chOff x="457200" y="3223532"/>
            <a:chExt cx="6981824" cy="894444"/>
          </a:xfrm>
        </p:grpSpPr>
        <p:graphicFrame>
          <p:nvGraphicFramePr>
            <p:cNvPr id="5" name="Objekt 4"/>
            <p:cNvGraphicFramePr>
              <a:graphicFrameLocks noChangeAspect="1"/>
            </p:cNvGraphicFramePr>
            <p:nvPr/>
          </p:nvGraphicFramePr>
          <p:xfrm>
            <a:off x="5711823" y="3223532"/>
            <a:ext cx="1727201" cy="894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8" name="Rovnica" r:id="rId3" imgW="711000" imgH="368280" progId="Equation.3">
                    <p:embed/>
                  </p:oleObj>
                </mc:Choice>
                <mc:Fallback>
                  <p:oleObj name="Rovnica" r:id="rId3" imgW="711000" imgH="368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1823" y="3223532"/>
                          <a:ext cx="1727201" cy="8944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BlokTextu 7"/>
            <p:cNvSpPr txBox="1"/>
            <p:nvPr/>
          </p:nvSpPr>
          <p:spPr>
            <a:xfrm>
              <a:off x="457200" y="3508286"/>
              <a:ext cx="57054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 smtClean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rPr>
                <a:t>Dimension of the MSS structure function: </a:t>
              </a:r>
            </a:p>
          </p:txBody>
        </p:sp>
      </p:grpSp>
      <p:cxnSp>
        <p:nvCxnSpPr>
          <p:cNvPr id="11" name="Rovná spojnica 10"/>
          <p:cNvCxnSpPr/>
          <p:nvPr/>
        </p:nvCxnSpPr>
        <p:spPr bwMode="auto">
          <a:xfrm flipV="1">
            <a:off x="904875" y="4838700"/>
            <a:ext cx="7553325" cy="190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1E023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1E0230"/>
                </a:solidFill>
              </a:rPr>
              <a:t>Multi-State System </a:t>
            </a:r>
            <a:br>
              <a:rPr lang="en-US" sz="4000" b="1" dirty="0" smtClean="0">
                <a:solidFill>
                  <a:srgbClr val="1E0230"/>
                </a:solidFill>
              </a:rPr>
            </a:br>
            <a:r>
              <a:rPr lang="en-US" sz="4000" b="1" dirty="0" smtClean="0">
                <a:solidFill>
                  <a:srgbClr val="1E0230"/>
                </a:solidFill>
              </a:rPr>
              <a:t>Multiple-Valued Logic </a:t>
            </a:r>
            <a:endParaRPr lang="sk-SK" sz="4000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4" name="BlokTextu 3"/>
          <p:cNvSpPr txBox="1"/>
          <p:nvPr/>
        </p:nvSpPr>
        <p:spPr>
          <a:xfrm>
            <a:off x="419100" y="1562100"/>
            <a:ext cx="82296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2400" b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Principal problem in MSS reliability analysis: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Dimension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New algorithms and methods for the MSS estimation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457200" y="3105150"/>
            <a:ext cx="323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 extension of </a:t>
            </a:r>
          </a:p>
          <a:p>
            <a:pPr algn="ctr"/>
            <a:r>
              <a:rPr lang="en-US" sz="2400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 Boolean methods to the multi-valued case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4533900" y="3105150"/>
            <a:ext cx="415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 use of </a:t>
            </a:r>
          </a:p>
          <a:p>
            <a:pPr algn="ctr"/>
            <a:r>
              <a:rPr lang="en-US" sz="2400" b="1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the Multiple-Valued Logic for the MSS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952500" y="3105150"/>
            <a:ext cx="2047875" cy="1200329"/>
            <a:chOff x="952500" y="3267075"/>
            <a:chExt cx="2428875" cy="1352729"/>
          </a:xfrm>
        </p:grpSpPr>
        <p:cxnSp>
          <p:nvCxnSpPr>
            <p:cNvPr id="16" name="Rovná spojnica 15"/>
            <p:cNvCxnSpPr/>
            <p:nvPr/>
          </p:nvCxnSpPr>
          <p:spPr bwMode="auto">
            <a:xfrm>
              <a:off x="952500" y="3267075"/>
              <a:ext cx="2276475" cy="1352729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Rovná spojnica 16"/>
            <p:cNvCxnSpPr/>
            <p:nvPr/>
          </p:nvCxnSpPr>
          <p:spPr bwMode="auto">
            <a:xfrm flipV="1">
              <a:off x="952500" y="3267075"/>
              <a:ext cx="2428875" cy="1200329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BlokTextu 21"/>
          <p:cNvSpPr txBox="1"/>
          <p:nvPr/>
        </p:nvSpPr>
        <p:spPr>
          <a:xfrm>
            <a:off x="457200" y="4752975"/>
            <a:ext cx="8420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Dimension 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Multi-Valued Decision Diagram (MDD)</a:t>
            </a:r>
            <a:endParaRPr lang="en-US" sz="2400" dirty="0" smtClean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 New algorithms and methods 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Logical Differential Calculus </a:t>
            </a:r>
          </a:p>
          <a:p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Direct Partial Logic Derivatives </a:t>
            </a:r>
            <a:endParaRPr lang="en-US" sz="2400" dirty="0" smtClean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419100" y="6161314"/>
            <a:ext cx="7571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i-FI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Zaitseva, E., Levashenko, V.: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Analysis by Logical Differential Calculus. Automation and Remote Control, 74(2), pp. 171–182 (2013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 b="1" dirty="0" smtClean="0">
                <a:solidFill>
                  <a:srgbClr val="1E0230"/>
                </a:solidFill>
                <a:cs typeface="Times New Roman" pitchFamily="18" charset="0"/>
              </a:rPr>
              <a:t>Graphical representation of </a:t>
            </a:r>
            <a:br>
              <a:rPr lang="en-US" sz="4000" b="1" dirty="0" smtClean="0">
                <a:solidFill>
                  <a:srgbClr val="1E0230"/>
                </a:solidFill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1E0230"/>
                </a:solidFill>
                <a:cs typeface="Times New Roman" pitchFamily="18" charset="0"/>
              </a:rPr>
              <a:t>MSS (MDD)</a:t>
            </a:r>
            <a:endParaRPr lang="sk-SK" sz="4000" b="1" dirty="0">
              <a:solidFill>
                <a:srgbClr val="1E0230"/>
              </a:solidFill>
            </a:endParaRP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2A9D2-1F85-4E6E-821D-F03AD0067ED4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pSp>
        <p:nvGrpSpPr>
          <p:cNvPr id="3" name="Skupina 122"/>
          <p:cNvGrpSpPr/>
          <p:nvPr/>
        </p:nvGrpSpPr>
        <p:grpSpPr>
          <a:xfrm>
            <a:off x="4103948" y="1547500"/>
            <a:ext cx="4392488" cy="2343165"/>
            <a:chOff x="2915816" y="1556792"/>
            <a:chExt cx="4392488" cy="2343165"/>
          </a:xfrm>
        </p:grpSpPr>
        <p:sp>
          <p:nvSpPr>
            <p:cNvPr id="37" name="BlokTextu 36"/>
            <p:cNvSpPr txBox="1"/>
            <p:nvPr/>
          </p:nvSpPr>
          <p:spPr>
            <a:xfrm>
              <a:off x="6948264" y="3429000"/>
              <a:ext cx="360040" cy="461665"/>
            </a:xfrm>
            <a:prstGeom prst="rect">
              <a:avLst/>
            </a:prstGeom>
            <a:noFill/>
            <a:ln w="19050">
              <a:solidFill>
                <a:srgbClr val="1E023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sk-SK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" name="Skupina 84"/>
            <p:cNvGrpSpPr/>
            <p:nvPr/>
          </p:nvGrpSpPr>
          <p:grpSpPr>
            <a:xfrm>
              <a:off x="2915816" y="1556792"/>
              <a:ext cx="4212468" cy="2343165"/>
              <a:chOff x="2915816" y="1556792"/>
              <a:chExt cx="4212468" cy="2343165"/>
            </a:xfrm>
          </p:grpSpPr>
          <p:sp>
            <p:nvSpPr>
              <p:cNvPr id="16" name="Ovál 15"/>
              <p:cNvSpPr/>
              <p:nvPr/>
            </p:nvSpPr>
            <p:spPr>
              <a:xfrm>
                <a:off x="4788024" y="1556792"/>
                <a:ext cx="576064" cy="576064"/>
              </a:xfrm>
              <a:prstGeom prst="ellipse">
                <a:avLst/>
              </a:prstGeom>
              <a:noFill/>
              <a:ln w="19050">
                <a:solidFill>
                  <a:srgbClr val="1E023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baseline="-250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sk-SK" sz="2000" baseline="-250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Ovál 16"/>
              <p:cNvSpPr/>
              <p:nvPr/>
            </p:nvSpPr>
            <p:spPr>
              <a:xfrm>
                <a:off x="3275856" y="2492896"/>
                <a:ext cx="576064" cy="576064"/>
              </a:xfrm>
              <a:prstGeom prst="ellipse">
                <a:avLst/>
              </a:prstGeom>
              <a:noFill/>
              <a:ln w="19050">
                <a:solidFill>
                  <a:srgbClr val="1E023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baseline="-250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2000" baseline="-250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Ovál 17"/>
              <p:cNvSpPr/>
              <p:nvPr/>
            </p:nvSpPr>
            <p:spPr>
              <a:xfrm>
                <a:off x="4788024" y="2492896"/>
                <a:ext cx="576064" cy="576064"/>
              </a:xfrm>
              <a:prstGeom prst="ellipse">
                <a:avLst/>
              </a:prstGeom>
              <a:noFill/>
              <a:ln w="19050">
                <a:solidFill>
                  <a:srgbClr val="1E023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baseline="-250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2000" baseline="-250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Ovál 18"/>
              <p:cNvSpPr/>
              <p:nvPr/>
            </p:nvSpPr>
            <p:spPr>
              <a:xfrm>
                <a:off x="6300192" y="2492896"/>
                <a:ext cx="576064" cy="576064"/>
              </a:xfrm>
              <a:prstGeom prst="ellipse">
                <a:avLst/>
              </a:prstGeom>
              <a:noFill/>
              <a:ln w="19050">
                <a:solidFill>
                  <a:srgbClr val="1E023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000" baseline="-250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2000" baseline="-250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BlokTextu 28"/>
              <p:cNvSpPr txBox="1"/>
              <p:nvPr/>
            </p:nvSpPr>
            <p:spPr>
              <a:xfrm>
                <a:off x="2915816" y="3438292"/>
                <a:ext cx="360040" cy="461665"/>
              </a:xfrm>
              <a:prstGeom prst="rect">
                <a:avLst/>
              </a:prstGeom>
              <a:noFill/>
              <a:ln w="19050">
                <a:solidFill>
                  <a:srgbClr val="1E023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sk-SK" sz="2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BlokTextu 29"/>
              <p:cNvSpPr txBox="1"/>
              <p:nvPr/>
            </p:nvSpPr>
            <p:spPr>
              <a:xfrm>
                <a:off x="3419872" y="3438292"/>
                <a:ext cx="360040" cy="461665"/>
              </a:xfrm>
              <a:prstGeom prst="rect">
                <a:avLst/>
              </a:prstGeom>
              <a:noFill/>
              <a:ln w="19050">
                <a:solidFill>
                  <a:srgbClr val="1E023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sk-SK" sz="2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BlokTextu 30"/>
              <p:cNvSpPr txBox="1"/>
              <p:nvPr/>
            </p:nvSpPr>
            <p:spPr>
              <a:xfrm>
                <a:off x="3923928" y="3438292"/>
                <a:ext cx="360040" cy="461665"/>
              </a:xfrm>
              <a:prstGeom prst="rect">
                <a:avLst/>
              </a:prstGeom>
              <a:noFill/>
              <a:ln w="19050">
                <a:solidFill>
                  <a:srgbClr val="1E023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2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BlokTextu 31"/>
              <p:cNvSpPr txBox="1"/>
              <p:nvPr/>
            </p:nvSpPr>
            <p:spPr>
              <a:xfrm>
                <a:off x="4427984" y="3438292"/>
                <a:ext cx="360040" cy="461665"/>
              </a:xfrm>
              <a:prstGeom prst="rect">
                <a:avLst/>
              </a:prstGeom>
              <a:noFill/>
              <a:ln w="19050">
                <a:solidFill>
                  <a:srgbClr val="1E023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sk-SK" sz="2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BlokTextu 32"/>
              <p:cNvSpPr txBox="1"/>
              <p:nvPr/>
            </p:nvSpPr>
            <p:spPr>
              <a:xfrm>
                <a:off x="4932040" y="3429000"/>
                <a:ext cx="360040" cy="461665"/>
              </a:xfrm>
              <a:prstGeom prst="rect">
                <a:avLst/>
              </a:prstGeom>
              <a:noFill/>
              <a:ln w="19050">
                <a:solidFill>
                  <a:srgbClr val="1E023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sk-SK" sz="2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BlokTextu 33"/>
              <p:cNvSpPr txBox="1"/>
              <p:nvPr/>
            </p:nvSpPr>
            <p:spPr>
              <a:xfrm>
                <a:off x="5436096" y="3429000"/>
                <a:ext cx="360040" cy="461665"/>
              </a:xfrm>
              <a:prstGeom prst="rect">
                <a:avLst/>
              </a:prstGeom>
              <a:noFill/>
              <a:ln w="19050">
                <a:solidFill>
                  <a:srgbClr val="1E023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2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BlokTextu 34"/>
              <p:cNvSpPr txBox="1"/>
              <p:nvPr/>
            </p:nvSpPr>
            <p:spPr>
              <a:xfrm>
                <a:off x="5940152" y="3429000"/>
                <a:ext cx="360040" cy="461665"/>
              </a:xfrm>
              <a:prstGeom prst="rect">
                <a:avLst/>
              </a:prstGeom>
              <a:noFill/>
              <a:ln w="19050">
                <a:solidFill>
                  <a:srgbClr val="1E023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2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BlokTextu 35"/>
              <p:cNvSpPr txBox="1"/>
              <p:nvPr/>
            </p:nvSpPr>
            <p:spPr>
              <a:xfrm>
                <a:off x="6444208" y="3429000"/>
                <a:ext cx="360040" cy="461665"/>
              </a:xfrm>
              <a:prstGeom prst="rect">
                <a:avLst/>
              </a:prstGeom>
              <a:noFill/>
              <a:ln w="19050">
                <a:solidFill>
                  <a:srgbClr val="1E023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2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9" name="Rovná spojovacia šípka 38"/>
              <p:cNvCxnSpPr>
                <a:stCxn id="17" idx="3"/>
                <a:endCxn id="29" idx="0"/>
              </p:cNvCxnSpPr>
              <p:nvPr/>
            </p:nvCxnSpPr>
            <p:spPr>
              <a:xfrm flipH="1">
                <a:off x="3095836" y="2984597"/>
                <a:ext cx="264383" cy="453695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ovná spojovacia šípka 39"/>
              <p:cNvCxnSpPr>
                <a:stCxn id="16" idx="2"/>
                <a:endCxn id="17" idx="7"/>
              </p:cNvCxnSpPr>
              <p:nvPr/>
            </p:nvCxnSpPr>
            <p:spPr>
              <a:xfrm flipH="1">
                <a:off x="3767557" y="1844824"/>
                <a:ext cx="1020467" cy="732435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ovná spojovacia šípka 41"/>
              <p:cNvCxnSpPr>
                <a:stCxn id="16" idx="6"/>
                <a:endCxn id="19" idx="1"/>
              </p:cNvCxnSpPr>
              <p:nvPr/>
            </p:nvCxnSpPr>
            <p:spPr>
              <a:xfrm>
                <a:off x="5364088" y="1844824"/>
                <a:ext cx="1020467" cy="732435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ovná spojovacia šípka 47"/>
              <p:cNvCxnSpPr>
                <a:stCxn id="16" idx="4"/>
                <a:endCxn id="18" idx="0"/>
              </p:cNvCxnSpPr>
              <p:nvPr/>
            </p:nvCxnSpPr>
            <p:spPr>
              <a:xfrm>
                <a:off x="5076056" y="2132856"/>
                <a:ext cx="0" cy="360040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ovná spojovacia šípka 51"/>
              <p:cNvCxnSpPr/>
              <p:nvPr/>
            </p:nvCxnSpPr>
            <p:spPr>
              <a:xfrm>
                <a:off x="5076056" y="3068960"/>
                <a:ext cx="0" cy="360040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ovná spojovacia šípka 53"/>
              <p:cNvCxnSpPr/>
              <p:nvPr/>
            </p:nvCxnSpPr>
            <p:spPr>
              <a:xfrm>
                <a:off x="3563888" y="3068960"/>
                <a:ext cx="0" cy="360040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ovná spojovacia šípka 54"/>
              <p:cNvCxnSpPr/>
              <p:nvPr/>
            </p:nvCxnSpPr>
            <p:spPr>
              <a:xfrm>
                <a:off x="6588224" y="3068960"/>
                <a:ext cx="0" cy="360040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BlokTextu 56"/>
              <p:cNvSpPr txBox="1"/>
              <p:nvPr/>
            </p:nvSpPr>
            <p:spPr>
              <a:xfrm>
                <a:off x="4499992" y="170080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8" name="BlokTextu 57"/>
              <p:cNvSpPr txBox="1"/>
              <p:nvPr/>
            </p:nvSpPr>
            <p:spPr>
              <a:xfrm>
                <a:off x="3131840" y="283319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" name="BlokTextu 58"/>
              <p:cNvSpPr txBox="1"/>
              <p:nvPr/>
            </p:nvSpPr>
            <p:spPr>
              <a:xfrm>
                <a:off x="4644008" y="2852936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BlokTextu 59"/>
              <p:cNvSpPr txBox="1"/>
              <p:nvPr/>
            </p:nvSpPr>
            <p:spPr>
              <a:xfrm>
                <a:off x="6084168" y="283319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61" name="Rovná spojovacia šípka 60"/>
              <p:cNvCxnSpPr>
                <a:stCxn id="59" idx="3"/>
                <a:endCxn id="32" idx="0"/>
              </p:cNvCxnSpPr>
              <p:nvPr/>
            </p:nvCxnSpPr>
            <p:spPr>
              <a:xfrm flipH="1">
                <a:off x="4608004" y="3006825"/>
                <a:ext cx="324036" cy="431467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ovná spojovacia šípka 64"/>
              <p:cNvCxnSpPr>
                <a:stCxn id="19" idx="3"/>
                <a:endCxn id="35" idx="0"/>
              </p:cNvCxnSpPr>
              <p:nvPr/>
            </p:nvCxnSpPr>
            <p:spPr>
              <a:xfrm flipH="1">
                <a:off x="6120172" y="2984597"/>
                <a:ext cx="264383" cy="444403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ovná spojovacia šípka 67"/>
              <p:cNvCxnSpPr>
                <a:stCxn id="17" idx="5"/>
                <a:endCxn id="31" idx="0"/>
              </p:cNvCxnSpPr>
              <p:nvPr/>
            </p:nvCxnSpPr>
            <p:spPr>
              <a:xfrm>
                <a:off x="3767557" y="2984597"/>
                <a:ext cx="336391" cy="453695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ovná spojovacia šípka 70"/>
              <p:cNvCxnSpPr>
                <a:stCxn id="18" idx="5"/>
                <a:endCxn id="34" idx="0"/>
              </p:cNvCxnSpPr>
              <p:nvPr/>
            </p:nvCxnSpPr>
            <p:spPr>
              <a:xfrm>
                <a:off x="5279725" y="2984597"/>
                <a:ext cx="336391" cy="444403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ovná spojovacia šípka 73"/>
              <p:cNvCxnSpPr>
                <a:stCxn id="19" idx="5"/>
                <a:endCxn id="37" idx="0"/>
              </p:cNvCxnSpPr>
              <p:nvPr/>
            </p:nvCxnSpPr>
            <p:spPr>
              <a:xfrm>
                <a:off x="6791893" y="2984597"/>
                <a:ext cx="336391" cy="444403"/>
              </a:xfrm>
              <a:prstGeom prst="straightConnector1">
                <a:avLst/>
              </a:prstGeom>
              <a:ln w="6350">
                <a:solidFill>
                  <a:srgbClr val="1E0230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BlokTextu 76"/>
              <p:cNvSpPr txBox="1"/>
              <p:nvPr/>
            </p:nvSpPr>
            <p:spPr>
              <a:xfrm>
                <a:off x="3347864" y="298559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8" name="BlokTextu 77"/>
              <p:cNvSpPr txBox="1"/>
              <p:nvPr/>
            </p:nvSpPr>
            <p:spPr>
              <a:xfrm>
                <a:off x="4860032" y="29969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BlokTextu 78"/>
              <p:cNvSpPr txBox="1"/>
              <p:nvPr/>
            </p:nvSpPr>
            <p:spPr>
              <a:xfrm>
                <a:off x="4860032" y="204110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0" name="BlokTextu 79"/>
              <p:cNvSpPr txBox="1"/>
              <p:nvPr/>
            </p:nvSpPr>
            <p:spPr>
              <a:xfrm>
                <a:off x="6372200" y="29969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1" name="BlokTextu 80"/>
              <p:cNvSpPr txBox="1"/>
              <p:nvPr/>
            </p:nvSpPr>
            <p:spPr>
              <a:xfrm>
                <a:off x="6660232" y="292494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" name="BlokTextu 81"/>
              <p:cNvSpPr txBox="1"/>
              <p:nvPr/>
            </p:nvSpPr>
            <p:spPr>
              <a:xfrm>
                <a:off x="5292080" y="182507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" name="BlokTextu 82"/>
              <p:cNvSpPr txBox="1"/>
              <p:nvPr/>
            </p:nvSpPr>
            <p:spPr>
              <a:xfrm>
                <a:off x="5148064" y="292494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4" name="BlokTextu 83"/>
              <p:cNvSpPr txBox="1"/>
              <p:nvPr/>
            </p:nvSpPr>
            <p:spPr>
              <a:xfrm>
                <a:off x="3635896" y="292494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sk-SK" sz="1400" dirty="0">
                  <a:solidFill>
                    <a:srgbClr val="1E023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92" name="BlokTextu 191"/>
          <p:cNvSpPr txBox="1"/>
          <p:nvPr/>
        </p:nvSpPr>
        <p:spPr>
          <a:xfrm>
            <a:off x="4199605" y="4581392"/>
            <a:ext cx="3780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CASE (</a:t>
            </a:r>
            <a:r>
              <a:rPr lang="en-US" sz="2400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,  a, b, 2)</a:t>
            </a:r>
          </a:p>
          <a:p>
            <a:pPr algn="l"/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a = CASE (</a:t>
            </a:r>
            <a:r>
              <a:rPr lang="en-US" sz="2400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,  0, 1, 2)</a:t>
            </a:r>
          </a:p>
          <a:p>
            <a:pPr algn="l"/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b = CASE (</a:t>
            </a:r>
            <a:r>
              <a:rPr lang="en-US" sz="2400" i="1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,  1, 1, 2) </a:t>
            </a:r>
            <a:endParaRPr lang="sk-SK" sz="2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9" name="Tabuľka 88"/>
          <p:cNvGraphicFramePr>
            <a:graphicFrameLocks noGrp="1"/>
          </p:cNvGraphicFramePr>
          <p:nvPr/>
        </p:nvGraphicFramePr>
        <p:xfrm>
          <a:off x="1979713" y="1566079"/>
          <a:ext cx="1792188" cy="1421581"/>
        </p:xfrm>
        <a:graphic>
          <a:graphicData uri="http://schemas.openxmlformats.org/drawingml/2006/table">
            <a:tbl>
              <a:tblPr/>
              <a:tblGrid>
                <a:gridCol w="548733"/>
                <a:gridCol w="414485"/>
                <a:gridCol w="414485"/>
                <a:gridCol w="414485"/>
              </a:tblGrid>
              <a:tr h="355396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20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20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20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2000" i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GB" sz="2000" baseline="-25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20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just" eaLnBrk="0" latinLnBrk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332230" algn="ctr"/>
                          <a:tab pos="2808605" algn="r"/>
                          <a:tab pos="449580" algn="l"/>
                        </a:tabLst>
                      </a:pPr>
                      <a:r>
                        <a:rPr lang="en-GB" sz="200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200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20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200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20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20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2000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sk-SK" sz="20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20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20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20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sk-SK" sz="20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20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20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20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1E023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sk-SK" sz="2000" b="1" dirty="0">
                        <a:solidFill>
                          <a:srgbClr val="1E023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0" name="Skupina 89"/>
          <p:cNvGrpSpPr/>
          <p:nvPr/>
        </p:nvGrpSpPr>
        <p:grpSpPr>
          <a:xfrm>
            <a:off x="319112" y="1499885"/>
            <a:ext cx="1444576" cy="1679406"/>
            <a:chOff x="690841" y="1723594"/>
            <a:chExt cx="1444576" cy="1679406"/>
          </a:xfrm>
        </p:grpSpPr>
        <p:sp>
          <p:nvSpPr>
            <p:cNvPr id="91" name="Ovál 90"/>
            <p:cNvSpPr/>
            <p:nvPr/>
          </p:nvSpPr>
          <p:spPr bwMode="auto">
            <a:xfrm>
              <a:off x="690841" y="1723594"/>
              <a:ext cx="1444576" cy="167940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k-SK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92" name="Group 2"/>
            <p:cNvGrpSpPr>
              <a:grpSpLocks/>
            </p:cNvGrpSpPr>
            <p:nvPr/>
          </p:nvGrpSpPr>
          <p:grpSpPr bwMode="auto">
            <a:xfrm>
              <a:off x="868616" y="2034416"/>
              <a:ext cx="1087396" cy="955448"/>
              <a:chOff x="5310" y="6794"/>
              <a:chExt cx="1337" cy="1214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94" name="Line 3"/>
              <p:cNvSpPr>
                <a:spLocks noChangeShapeType="1"/>
              </p:cNvSpPr>
              <p:nvPr/>
            </p:nvSpPr>
            <p:spPr bwMode="auto">
              <a:xfrm>
                <a:off x="5497" y="7829"/>
                <a:ext cx="963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97" name="Line 4"/>
              <p:cNvSpPr>
                <a:spLocks noChangeShapeType="1"/>
              </p:cNvSpPr>
              <p:nvPr/>
            </p:nvSpPr>
            <p:spPr bwMode="auto">
              <a:xfrm>
                <a:off x="5497" y="7082"/>
                <a:ext cx="963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98" name="Text Box 5"/>
              <p:cNvSpPr txBox="1">
                <a:spLocks noChangeArrowheads="1"/>
              </p:cNvSpPr>
              <p:nvPr/>
            </p:nvSpPr>
            <p:spPr bwMode="auto">
              <a:xfrm>
                <a:off x="5722" y="6794"/>
                <a:ext cx="528" cy="542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8000" rIns="18000" bIns="180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600" b="0" i="1" u="none" strike="noStrike" cap="none" normalizeH="0" baseline="0" dirty="0" smtClean="0">
                    <a:ln>
                      <a:noFill/>
                    </a:ln>
                    <a:solidFill>
                      <a:srgbClr val="1E023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0" lang="sk-SK" sz="1600" b="0" i="0" u="none" strike="noStrike" cap="none" normalizeH="0" baseline="-25000" dirty="0" smtClean="0">
                    <a:ln>
                      <a:noFill/>
                    </a:ln>
                    <a:solidFill>
                      <a:srgbClr val="1E023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sk-SK" sz="1600" b="0" i="0" u="none" strike="noStrike" cap="none" normalizeH="0" baseline="0" dirty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9" name="Line 6"/>
              <p:cNvSpPr>
                <a:spLocks noChangeShapeType="1"/>
              </p:cNvSpPr>
              <p:nvPr/>
            </p:nvSpPr>
            <p:spPr bwMode="auto">
              <a:xfrm>
                <a:off x="5497" y="7082"/>
                <a:ext cx="0" cy="747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100" name="Line 7"/>
              <p:cNvSpPr>
                <a:spLocks noChangeShapeType="1"/>
              </p:cNvSpPr>
              <p:nvPr/>
            </p:nvSpPr>
            <p:spPr bwMode="auto">
              <a:xfrm flipH="1">
                <a:off x="5310" y="7466"/>
                <a:ext cx="187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101" name="Text Box 8"/>
              <p:cNvSpPr txBox="1">
                <a:spLocks noChangeArrowheads="1"/>
              </p:cNvSpPr>
              <p:nvPr/>
            </p:nvSpPr>
            <p:spPr bwMode="auto">
              <a:xfrm>
                <a:off x="5722" y="7466"/>
                <a:ext cx="528" cy="542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8000" rIns="18000" bIns="18000" numCol="1" anchor="t" anchorCtr="0" compatLnSpc="1">
                <a:prstTxWarp prst="textNoShape">
                  <a:avLst/>
                </a:prstTxWarp>
              </a:bodyPr>
              <a:lstStyle/>
              <a:p>
                <a:pPr algn="ctr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sk-SK" sz="1600" i="1" dirty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sk-SK" sz="1600" baseline="-25000" dirty="0">
                    <a:solidFill>
                      <a:srgbClr val="1E023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103" name="Line 9"/>
              <p:cNvSpPr>
                <a:spLocks noChangeShapeType="1"/>
              </p:cNvSpPr>
              <p:nvPr/>
            </p:nvSpPr>
            <p:spPr bwMode="auto">
              <a:xfrm>
                <a:off x="6460" y="7092"/>
                <a:ext cx="0" cy="747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  <p:sp>
            <p:nvSpPr>
              <p:cNvPr id="104" name="Line 10"/>
              <p:cNvSpPr>
                <a:spLocks noChangeShapeType="1"/>
              </p:cNvSpPr>
              <p:nvPr/>
            </p:nvSpPr>
            <p:spPr bwMode="auto">
              <a:xfrm flipH="1">
                <a:off x="6460" y="7466"/>
                <a:ext cx="187" cy="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>
                  <a:solidFill>
                    <a:srgbClr val="1E0230"/>
                  </a:solidFill>
                </a:endParaRPr>
              </a:p>
            </p:txBody>
          </p:sp>
        </p:grpSp>
      </p:grpSp>
      <p:grpSp>
        <p:nvGrpSpPr>
          <p:cNvPr id="108" name="Group 5"/>
          <p:cNvGrpSpPr>
            <a:grpSpLocks/>
          </p:cNvGrpSpPr>
          <p:nvPr/>
        </p:nvGrpSpPr>
        <p:grpSpPr bwMode="auto">
          <a:xfrm>
            <a:off x="552994" y="3890665"/>
            <a:ext cx="3078695" cy="2652052"/>
            <a:chOff x="9280" y="6570"/>
            <a:chExt cx="2855" cy="2340"/>
          </a:xfrm>
        </p:grpSpPr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H="1">
              <a:off x="10701" y="7023"/>
              <a:ext cx="1" cy="35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sz="240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" name="Text Box 7"/>
            <p:cNvSpPr txBox="1">
              <a:spLocks noChangeArrowheads="1"/>
            </p:cNvSpPr>
            <p:nvPr/>
          </p:nvSpPr>
          <p:spPr bwMode="auto">
            <a:xfrm>
              <a:off x="10288" y="6750"/>
              <a:ext cx="238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dirty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11" name="Oval 8"/>
            <p:cNvSpPr>
              <a:spLocks noChangeArrowheads="1"/>
            </p:cNvSpPr>
            <p:nvPr/>
          </p:nvSpPr>
          <p:spPr bwMode="auto">
            <a:xfrm>
              <a:off x="10469" y="6570"/>
              <a:ext cx="477" cy="47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000" b="0" i="1" u="none" strike="noStrike" cap="none" normalizeH="0" baseline="0" dirty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sk-SK" sz="2000" b="0" i="0" u="none" strike="noStrike" cap="none" normalizeH="0" baseline="-25000" dirty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1E023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" name="Oval 9"/>
            <p:cNvSpPr>
              <a:spLocks noChangeArrowheads="1"/>
            </p:cNvSpPr>
            <p:nvPr/>
          </p:nvSpPr>
          <p:spPr bwMode="auto">
            <a:xfrm>
              <a:off x="9398" y="7377"/>
              <a:ext cx="477" cy="47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000" b="0" i="1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sk-SK" sz="2000" b="0" i="0" u="none" strike="noStrike" cap="none" normalizeH="0" baseline="-2500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sk-SK" sz="2000" b="0" i="0" u="none" strike="noStrike" cap="none" normalizeH="0" baseline="0" smtClean="0">
                <a:ln>
                  <a:noFill/>
                </a:ln>
                <a:solidFill>
                  <a:srgbClr val="1E023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Oval 10"/>
            <p:cNvSpPr>
              <a:spLocks noChangeArrowheads="1"/>
            </p:cNvSpPr>
            <p:nvPr/>
          </p:nvSpPr>
          <p:spPr bwMode="auto">
            <a:xfrm>
              <a:off x="10469" y="7377"/>
              <a:ext cx="477" cy="47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000" b="0" i="1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sk-SK" sz="2000" b="0" i="0" u="none" strike="noStrike" cap="none" normalizeH="0" baseline="-2500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sk-SK" sz="2000" b="0" i="0" u="none" strike="noStrike" cap="none" normalizeH="0" baseline="0" smtClean="0">
                <a:ln>
                  <a:noFill/>
                </a:ln>
                <a:solidFill>
                  <a:srgbClr val="1E023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Text Box 11"/>
            <p:cNvSpPr txBox="1">
              <a:spLocks noChangeArrowheads="1"/>
            </p:cNvSpPr>
            <p:nvPr/>
          </p:nvSpPr>
          <p:spPr bwMode="auto">
            <a:xfrm>
              <a:off x="10570" y="7007"/>
              <a:ext cx="239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dirty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6" name="Text Box 12"/>
            <p:cNvSpPr txBox="1">
              <a:spLocks noChangeArrowheads="1"/>
            </p:cNvSpPr>
            <p:nvPr/>
          </p:nvSpPr>
          <p:spPr bwMode="auto">
            <a:xfrm>
              <a:off x="10901" y="6755"/>
              <a:ext cx="238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8" name="Text Box 13"/>
            <p:cNvSpPr txBox="1">
              <a:spLocks noChangeArrowheads="1"/>
            </p:cNvSpPr>
            <p:nvPr/>
          </p:nvSpPr>
          <p:spPr bwMode="auto">
            <a:xfrm>
              <a:off x="10469" y="8556"/>
              <a:ext cx="477" cy="3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4000" tIns="10800" rIns="54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9" name="Text Box 14"/>
            <p:cNvSpPr txBox="1">
              <a:spLocks noChangeArrowheads="1"/>
            </p:cNvSpPr>
            <p:nvPr/>
          </p:nvSpPr>
          <p:spPr bwMode="auto">
            <a:xfrm>
              <a:off x="11659" y="8556"/>
              <a:ext cx="476" cy="3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4000" tIns="10800" rIns="54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1" name="Text Box 15"/>
            <p:cNvSpPr txBox="1">
              <a:spLocks noChangeArrowheads="1"/>
            </p:cNvSpPr>
            <p:nvPr/>
          </p:nvSpPr>
          <p:spPr bwMode="auto">
            <a:xfrm>
              <a:off x="9280" y="8556"/>
              <a:ext cx="475" cy="3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4000" tIns="10800" rIns="54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2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2" name="Freeform 16"/>
            <p:cNvSpPr>
              <a:spLocks/>
            </p:cNvSpPr>
            <p:nvPr/>
          </p:nvSpPr>
          <p:spPr bwMode="auto">
            <a:xfrm>
              <a:off x="10946" y="6905"/>
              <a:ext cx="1070" cy="1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0" y="1080"/>
                </a:cxn>
                <a:cxn ang="0">
                  <a:pos x="1620" y="2520"/>
                </a:cxn>
              </a:cxnLst>
              <a:rect l="0" t="0" r="r" b="b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sz="240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Freeform 17"/>
            <p:cNvSpPr>
              <a:spLocks/>
            </p:cNvSpPr>
            <p:nvPr/>
          </p:nvSpPr>
          <p:spPr bwMode="auto">
            <a:xfrm flipH="1">
              <a:off x="9592" y="6864"/>
              <a:ext cx="907" cy="4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0" y="1080"/>
                </a:cxn>
                <a:cxn ang="0">
                  <a:pos x="1620" y="2520"/>
                </a:cxn>
              </a:cxnLst>
              <a:rect l="0" t="0" r="r" b="b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sz="240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Freeform 18"/>
            <p:cNvSpPr>
              <a:spLocks/>
            </p:cNvSpPr>
            <p:nvPr/>
          </p:nvSpPr>
          <p:spPr bwMode="auto">
            <a:xfrm flipH="1">
              <a:off x="9427" y="7848"/>
              <a:ext cx="119" cy="7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0" y="1080"/>
                </a:cxn>
                <a:cxn ang="0">
                  <a:pos x="1620" y="2520"/>
                </a:cxn>
              </a:cxnLst>
              <a:rect l="0" t="0" r="r" b="b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sz="240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Freeform 19"/>
            <p:cNvSpPr>
              <a:spLocks/>
            </p:cNvSpPr>
            <p:nvPr/>
          </p:nvSpPr>
          <p:spPr bwMode="auto">
            <a:xfrm>
              <a:off x="10936" y="7731"/>
              <a:ext cx="951" cy="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0" y="1080"/>
                </a:cxn>
                <a:cxn ang="0">
                  <a:pos x="1620" y="2520"/>
                </a:cxn>
              </a:cxnLst>
              <a:rect l="0" t="0" r="r" b="b"/>
              <a:pathLst>
                <a:path w="1620" h="2520">
                  <a:moveTo>
                    <a:pt x="0" y="0"/>
                  </a:moveTo>
                  <a:cubicBezTo>
                    <a:pt x="495" y="330"/>
                    <a:pt x="990" y="660"/>
                    <a:pt x="1260" y="1080"/>
                  </a:cubicBezTo>
                  <a:cubicBezTo>
                    <a:pt x="1530" y="1500"/>
                    <a:pt x="1575" y="2010"/>
                    <a:pt x="1620" y="252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sz="240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Freeform 20"/>
            <p:cNvSpPr>
              <a:spLocks/>
            </p:cNvSpPr>
            <p:nvPr/>
          </p:nvSpPr>
          <p:spPr bwMode="auto">
            <a:xfrm>
              <a:off x="9765" y="7795"/>
              <a:ext cx="2022" cy="7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20" y="720"/>
                </a:cxn>
                <a:cxn ang="0">
                  <a:pos x="3420" y="1260"/>
                </a:cxn>
              </a:cxnLst>
              <a:rect l="0" t="0" r="r" b="b"/>
              <a:pathLst>
                <a:path w="3420" h="1260">
                  <a:moveTo>
                    <a:pt x="0" y="0"/>
                  </a:moveTo>
                  <a:cubicBezTo>
                    <a:pt x="975" y="255"/>
                    <a:pt x="1950" y="510"/>
                    <a:pt x="2520" y="720"/>
                  </a:cubicBezTo>
                  <a:cubicBezTo>
                    <a:pt x="3090" y="930"/>
                    <a:pt x="3255" y="1095"/>
                    <a:pt x="3420" y="126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sz="240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Freeform 21"/>
            <p:cNvSpPr>
              <a:spLocks/>
            </p:cNvSpPr>
            <p:nvPr/>
          </p:nvSpPr>
          <p:spPr bwMode="auto">
            <a:xfrm>
              <a:off x="9717" y="7839"/>
              <a:ext cx="811" cy="7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0" y="540"/>
                </a:cxn>
                <a:cxn ang="0">
                  <a:pos x="1980" y="1080"/>
                </a:cxn>
              </a:cxnLst>
              <a:rect l="0" t="0" r="r" b="b"/>
              <a:pathLst>
                <a:path w="1980" h="1080">
                  <a:moveTo>
                    <a:pt x="0" y="0"/>
                  </a:moveTo>
                  <a:cubicBezTo>
                    <a:pt x="555" y="180"/>
                    <a:pt x="1110" y="360"/>
                    <a:pt x="1440" y="540"/>
                  </a:cubicBezTo>
                  <a:cubicBezTo>
                    <a:pt x="1770" y="720"/>
                    <a:pt x="1875" y="900"/>
                    <a:pt x="1980" y="108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sz="240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Freeform 22"/>
            <p:cNvSpPr>
              <a:spLocks/>
            </p:cNvSpPr>
            <p:nvPr/>
          </p:nvSpPr>
          <p:spPr bwMode="auto">
            <a:xfrm>
              <a:off x="10759" y="7848"/>
              <a:ext cx="119" cy="7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40"/>
                </a:cxn>
                <a:cxn ang="0">
                  <a:pos x="0" y="1080"/>
                </a:cxn>
              </a:cxnLst>
              <a:rect l="0" t="0" r="r" b="b"/>
              <a:pathLst>
                <a:path w="360" h="1080">
                  <a:moveTo>
                    <a:pt x="0" y="0"/>
                  </a:moveTo>
                  <a:cubicBezTo>
                    <a:pt x="180" y="180"/>
                    <a:pt x="360" y="360"/>
                    <a:pt x="360" y="540"/>
                  </a:cubicBezTo>
                  <a:cubicBezTo>
                    <a:pt x="360" y="720"/>
                    <a:pt x="60" y="990"/>
                    <a:pt x="0" y="108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sz="240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Text Box 23"/>
            <p:cNvSpPr txBox="1">
              <a:spLocks noChangeArrowheads="1"/>
            </p:cNvSpPr>
            <p:nvPr/>
          </p:nvSpPr>
          <p:spPr bwMode="auto">
            <a:xfrm>
              <a:off x="9381" y="7795"/>
              <a:ext cx="238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31" name="Text Box 24"/>
            <p:cNvSpPr txBox="1">
              <a:spLocks noChangeArrowheads="1"/>
            </p:cNvSpPr>
            <p:nvPr/>
          </p:nvSpPr>
          <p:spPr bwMode="auto">
            <a:xfrm>
              <a:off x="10465" y="7750"/>
              <a:ext cx="237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4572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32" name="Text Box 25"/>
            <p:cNvSpPr txBox="1">
              <a:spLocks noChangeArrowheads="1"/>
            </p:cNvSpPr>
            <p:nvPr/>
          </p:nvSpPr>
          <p:spPr bwMode="auto">
            <a:xfrm>
              <a:off x="9697" y="7778"/>
              <a:ext cx="23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4572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3" name="Text Box 26"/>
            <p:cNvSpPr txBox="1">
              <a:spLocks noChangeArrowheads="1"/>
            </p:cNvSpPr>
            <p:nvPr/>
          </p:nvSpPr>
          <p:spPr bwMode="auto">
            <a:xfrm>
              <a:off x="10699" y="7794"/>
              <a:ext cx="23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4572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34" name="Text Box 27"/>
            <p:cNvSpPr txBox="1">
              <a:spLocks noChangeArrowheads="1"/>
            </p:cNvSpPr>
            <p:nvPr/>
          </p:nvSpPr>
          <p:spPr bwMode="auto">
            <a:xfrm>
              <a:off x="10856" y="7709"/>
              <a:ext cx="237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5" name="Text Box 28"/>
            <p:cNvSpPr txBox="1">
              <a:spLocks noChangeArrowheads="1"/>
            </p:cNvSpPr>
            <p:nvPr/>
          </p:nvSpPr>
          <p:spPr bwMode="auto">
            <a:xfrm>
              <a:off x="9857" y="7663"/>
              <a:ext cx="238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smtClean="0">
                  <a:ln>
                    <a:noFill/>
                  </a:ln>
                  <a:solidFill>
                    <a:srgbClr val="1E023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36" name="Freeform 29"/>
            <p:cNvSpPr>
              <a:spLocks/>
            </p:cNvSpPr>
            <p:nvPr/>
          </p:nvSpPr>
          <p:spPr bwMode="auto">
            <a:xfrm flipH="1">
              <a:off x="10537" y="7848"/>
              <a:ext cx="141" cy="7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40"/>
                </a:cxn>
                <a:cxn ang="0">
                  <a:pos x="0" y="1080"/>
                </a:cxn>
              </a:cxnLst>
              <a:rect l="0" t="0" r="r" b="b"/>
              <a:pathLst>
                <a:path w="360" h="1080">
                  <a:moveTo>
                    <a:pt x="0" y="0"/>
                  </a:moveTo>
                  <a:cubicBezTo>
                    <a:pt x="180" y="180"/>
                    <a:pt x="360" y="360"/>
                    <a:pt x="360" y="540"/>
                  </a:cubicBezTo>
                  <a:cubicBezTo>
                    <a:pt x="360" y="720"/>
                    <a:pt x="60" y="990"/>
                    <a:pt x="0" y="108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 sz="240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04800" y="1895475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2400" dirty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computational rules in </a:t>
            </a:r>
            <a:r>
              <a:rPr lang="en-US" sz="2400" dirty="0" smtClean="0">
                <a:solidFill>
                  <a:srgbClr val="1E0230"/>
                </a:solidFill>
                <a:latin typeface="Times New Roman" pitchFamily="18" charset="0"/>
                <a:cs typeface="Times New Roman" pitchFamily="18" charset="0"/>
              </a:rPr>
              <a:t>MDD</a:t>
            </a:r>
            <a:endParaRPr lang="en-US" sz="2400" dirty="0">
              <a:solidFill>
                <a:srgbClr val="1E02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k-SK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57200" y="2771774"/>
          <a:ext cx="8181448" cy="2686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Picture" r:id="rId3" imgW="6587640" imgH="1999440" progId="Word.Picture.8">
                  <p:embed/>
                </p:oleObj>
              </mc:Choice>
              <mc:Fallback>
                <p:oleObj name="Picture" r:id="rId3" imgW="6587640" imgH="199944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71774"/>
                        <a:ext cx="8181448" cy="26860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5C49-DB60-4D78-BECF-E9C321EDEA1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1E0230"/>
                </a:solidFill>
                <a:cs typeface="Times New Roman" pitchFamily="18" charset="0"/>
              </a:rPr>
              <a:t>Graphical representation of </a:t>
            </a:r>
            <a:br>
              <a:rPr lang="en-US" sz="4000" b="1" dirty="0" smtClean="0">
                <a:solidFill>
                  <a:srgbClr val="1E0230"/>
                </a:solidFill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1E0230"/>
                </a:solidFill>
                <a:cs typeface="Times New Roman" pitchFamily="18" charset="0"/>
              </a:rPr>
              <a:t>MSS (MDD)</a:t>
            </a:r>
            <a:endParaRPr lang="sk-SK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">
      <a:dk1>
        <a:srgbClr val="003366"/>
      </a:dk1>
      <a:lt1>
        <a:srgbClr val="003399"/>
      </a:lt1>
      <a:dk2>
        <a:srgbClr val="000099"/>
      </a:dk2>
      <a:lt2>
        <a:srgbClr val="003399"/>
      </a:lt2>
      <a:accent1>
        <a:srgbClr val="3366CC"/>
      </a:accent1>
      <a:accent2>
        <a:srgbClr val="00B000"/>
      </a:accent2>
      <a:accent3>
        <a:srgbClr val="AAAACA"/>
      </a:accent3>
      <a:accent4>
        <a:srgbClr val="002A82"/>
      </a:accent4>
      <a:accent5>
        <a:srgbClr val="ADB8E2"/>
      </a:accent5>
      <a:accent6>
        <a:srgbClr val="009F00"/>
      </a:accent6>
      <a:hlink>
        <a:srgbClr val="003399"/>
      </a:hlink>
      <a:folHlink>
        <a:srgbClr val="FFE701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5266</TotalTime>
  <Words>1313</Words>
  <Application>Microsoft Office PowerPoint</Application>
  <PresentationFormat>Prezentácia na obrazovke (4:3)</PresentationFormat>
  <Paragraphs>403</Paragraphs>
  <Slides>20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20</vt:i4>
      </vt:variant>
    </vt:vector>
  </HeadingPairs>
  <TitlesOfParts>
    <vt:vector size="23" baseType="lpstr">
      <vt:lpstr>Оформление по умолчанию</vt:lpstr>
      <vt:lpstr>Rovnica</vt:lpstr>
      <vt:lpstr>Picture</vt:lpstr>
      <vt:lpstr>Prezentácia programu PowerPoint</vt:lpstr>
      <vt:lpstr>Principal Problem in Reliability Engineering</vt:lpstr>
      <vt:lpstr>Quantification of the System Model</vt:lpstr>
      <vt:lpstr>Multi-State System  (Structure Function)</vt:lpstr>
      <vt:lpstr>Multi-State System (Structure Function)</vt:lpstr>
      <vt:lpstr>Multi-State System </vt:lpstr>
      <vt:lpstr>Multi-State System  Multiple-Valued Logic </vt:lpstr>
      <vt:lpstr>Graphical representation of  MSS (MDD)</vt:lpstr>
      <vt:lpstr>Graphical representation of  MSS (MDD)</vt:lpstr>
      <vt:lpstr>MSS: Reliability Function </vt:lpstr>
      <vt:lpstr>MSS: Reliability Function </vt:lpstr>
      <vt:lpstr>Importance Measures </vt:lpstr>
      <vt:lpstr>Importance Measures </vt:lpstr>
      <vt:lpstr>Direct Partial Logic Derivative in Reliability Analysis of MSS</vt:lpstr>
      <vt:lpstr>Calculation of Direct Partial Logic Derivative for MSS (m=3, n=2)</vt:lpstr>
      <vt:lpstr>Structural Measures </vt:lpstr>
      <vt:lpstr>Structural Measures </vt:lpstr>
      <vt:lpstr>Structural Measures </vt:lpstr>
      <vt:lpstr>Conclusion</vt:lpstr>
      <vt:lpstr>Prezentácia programu PowerPoint</vt:lpstr>
    </vt:vector>
  </TitlesOfParts>
  <Company>MIA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Biomedical Image Analysis (Vassili Kovalev, Head of Lab)</dc:title>
  <dc:creator>Boss</dc:creator>
  <cp:lastModifiedBy>Vitaly</cp:lastModifiedBy>
  <cp:revision>386</cp:revision>
  <dcterms:created xsi:type="dcterms:W3CDTF">2007-03-14T11:17:50Z</dcterms:created>
  <dcterms:modified xsi:type="dcterms:W3CDTF">2014-01-30T09:06:03Z</dcterms:modified>
</cp:coreProperties>
</file>